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1.gif" ContentType="image/gif"/>
  <Override PartName="/ppt/media/image42.gif" ContentType="image/gif"/>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6" r:id="rId2"/>
    <p:sldId id="297" r:id="rId3"/>
    <p:sldId id="273" r:id="rId4"/>
    <p:sldId id="276" r:id="rId5"/>
    <p:sldId id="289" r:id="rId6"/>
    <p:sldId id="294" r:id="rId7"/>
    <p:sldId id="295" r:id="rId8"/>
    <p:sldId id="296" r:id="rId9"/>
    <p:sldId id="260" r:id="rId10"/>
    <p:sldId id="293" r:id="rId11"/>
    <p:sldId id="274" r:id="rId12"/>
    <p:sldId id="278" r:id="rId13"/>
    <p:sldId id="290" r:id="rId14"/>
    <p:sldId id="261" r:id="rId15"/>
    <p:sldId id="279" r:id="rId16"/>
    <p:sldId id="309" r:id="rId17"/>
    <p:sldId id="275" r:id="rId18"/>
    <p:sldId id="269" r:id="rId19"/>
    <p:sldId id="282" r:id="rId20"/>
    <p:sldId id="283" r:id="rId21"/>
    <p:sldId id="311" r:id="rId22"/>
    <p:sldId id="318" r:id="rId23"/>
    <p:sldId id="312" r:id="rId24"/>
    <p:sldId id="315" r:id="rId25"/>
    <p:sldId id="317" r:id="rId26"/>
    <p:sldId id="319" r:id="rId27"/>
    <p:sldId id="313" r:id="rId28"/>
    <p:sldId id="314" r:id="rId29"/>
    <p:sldId id="320" r:id="rId30"/>
    <p:sldId id="262" r:id="rId31"/>
    <p:sldId id="272" r:id="rId32"/>
    <p:sldId id="298" r:id="rId33"/>
    <p:sldId id="299" r:id="rId34"/>
    <p:sldId id="263" r:id="rId35"/>
    <p:sldId id="265" r:id="rId36"/>
    <p:sldId id="301" r:id="rId37"/>
    <p:sldId id="302" r:id="rId38"/>
    <p:sldId id="303" r:id="rId39"/>
  </p:sldIdLst>
  <p:sldSz cx="12188825"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2C93"/>
    <a:srgbClr val="EF6E35"/>
    <a:srgbClr val="4DC0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2" autoAdjust="0"/>
    <p:restoredTop sz="93870" autoAdjust="0"/>
  </p:normalViewPr>
  <p:slideViewPr>
    <p:cSldViewPr snapToGrid="0" snapToObjects="1">
      <p:cViewPr varScale="1">
        <p:scale>
          <a:sx n="99" d="100"/>
          <a:sy n="99" d="100"/>
        </p:scale>
        <p:origin x="-24" y="-144"/>
      </p:cViewPr>
      <p:guideLst>
        <p:guide orient="horz" pos="2160"/>
        <p:guide pos="3839"/>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47813C03-CA50-4838-9B7F-17D3BB117816}" type="datetimeFigureOut">
              <a:rPr lang="en-US" smtClean="0"/>
              <a:t>01/13/2019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412B54CF-D88F-46D4-8F75-526253CC61C6}" type="slidenum">
              <a:rPr lang="en-US" smtClean="0"/>
              <a:t>‹#›</a:t>
            </a:fld>
            <a:endParaRPr lang="en-US"/>
          </a:p>
        </p:txBody>
      </p:sp>
    </p:spTree>
    <p:extLst>
      <p:ext uri="{BB962C8B-B14F-4D97-AF65-F5344CB8AC3E}">
        <p14:creationId xmlns:p14="http://schemas.microsoft.com/office/powerpoint/2010/main" val="2489833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0DC92F5-A59B-48F6-A3DB-B9489BE555BF}" type="datetimeFigureOut">
              <a:rPr lang="en-US" smtClean="0"/>
              <a:t>01/13/2019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955800C-920B-4B20-B25E-EE5D51AEFDBF}" type="slidenum">
              <a:rPr lang="en-US" smtClean="0"/>
              <a:t>‹#›</a:t>
            </a:fld>
            <a:endParaRPr lang="en-US"/>
          </a:p>
        </p:txBody>
      </p:sp>
    </p:spTree>
    <p:extLst>
      <p:ext uri="{BB962C8B-B14F-4D97-AF65-F5344CB8AC3E}">
        <p14:creationId xmlns:p14="http://schemas.microsoft.com/office/powerpoint/2010/main" val="4105228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You will have the option to choose from using your smartphone to bring your financial experiences to life or putting on your virtual reality glasses to bring your experiences to the future. </a:t>
            </a:r>
          </a:p>
          <a:p>
            <a:pPr defTabSz="931774">
              <a:defRPr/>
            </a:pP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To accommodate your members busy life, you can offer an amplified 24/7 experience that will allow you to offer access to financial services through a Augmented Reality </a:t>
            </a:r>
            <a:br>
              <a:rPr lang="en-US" dirty="0"/>
            </a:br>
            <a:r>
              <a:rPr lang="en-US" dirty="0"/>
              <a:t>or Virtual Reality.</a:t>
            </a:r>
          </a:p>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3</a:t>
            </a:fld>
            <a:endParaRPr lang="en-US"/>
          </a:p>
        </p:txBody>
      </p:sp>
    </p:spTree>
    <p:extLst>
      <p:ext uri="{BB962C8B-B14F-4D97-AF65-F5344CB8AC3E}">
        <p14:creationId xmlns:p14="http://schemas.microsoft.com/office/powerpoint/2010/main" val="1306841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Augmented / Virtual Reality</a:t>
            </a:r>
            <a:r>
              <a:rPr lang="en-US" sz="1200" dirty="0"/>
              <a:t> </a:t>
            </a:r>
            <a:r>
              <a:rPr lang="en-US" sz="1200" dirty="0">
                <a:solidFill>
                  <a:srgbClr val="000000"/>
                </a:solidFill>
              </a:rPr>
              <a:t>is a computer generated, programmed environment where a user can sense or feel the details of a virtual world, and even execute tasks like in the actual world.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4</a:t>
            </a:fld>
            <a:endParaRPr lang="en-US"/>
          </a:p>
        </p:txBody>
      </p:sp>
    </p:spTree>
    <p:extLst>
      <p:ext uri="{BB962C8B-B14F-4D97-AF65-F5344CB8AC3E}">
        <p14:creationId xmlns:p14="http://schemas.microsoft.com/office/powerpoint/2010/main" val="1172537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123" indent="-524123">
              <a:buFont typeface="+mj-lt"/>
              <a:buAutoNum type="arabicPeriod"/>
            </a:pPr>
            <a:r>
              <a:rPr lang="en-US" dirty="0"/>
              <a:t>Regulation and Security</a:t>
            </a:r>
          </a:p>
          <a:p>
            <a:pPr marL="931774" lvl="1" indent="-524123"/>
            <a:r>
              <a:rPr lang="en-US" sz="2200" dirty="0"/>
              <a:t>Government regulation around using this form of technology (leverage NPS to define regulation) to address risk, health, security, safety concerns</a:t>
            </a:r>
          </a:p>
          <a:p>
            <a:pPr marL="931774" lvl="1" indent="-524123"/>
            <a:r>
              <a:rPr lang="en-US" sz="2200" dirty="0"/>
              <a:t>Anti-Virus software and device recognition</a:t>
            </a:r>
          </a:p>
          <a:p>
            <a:pPr marL="931774" lvl="1" indent="-524123"/>
            <a:r>
              <a:rPr lang="en-US" sz="2200" dirty="0"/>
              <a:t>Packaged Solutions for member based on need</a:t>
            </a:r>
          </a:p>
          <a:p>
            <a:pPr marL="931774" lvl="1" indent="-524123"/>
            <a:r>
              <a:rPr lang="en-US" sz="2000" dirty="0"/>
              <a:t>All banking services available will be available through other  channels within the organization (no obligation)</a:t>
            </a:r>
            <a:endParaRPr lang="en-US" sz="2200" dirty="0"/>
          </a:p>
          <a:p>
            <a:r>
              <a:rPr lang="en-US" dirty="0"/>
              <a:t>2. Vendor Management</a:t>
            </a:r>
          </a:p>
          <a:p>
            <a:pPr lvl="1">
              <a:buFont typeface="Wingdings" panose="05000000000000000000" pitchFamily="2" charset="2"/>
              <a:buChar char="§"/>
            </a:pPr>
            <a:r>
              <a:rPr lang="en-US" sz="2200" dirty="0"/>
              <a:t>Higher risk RFP process that includes consultant to manage vendor and manufacturer selection</a:t>
            </a:r>
          </a:p>
          <a:p>
            <a:pPr lvl="1">
              <a:buFont typeface="Wingdings" panose="05000000000000000000" pitchFamily="2" charset="2"/>
              <a:buChar char="§"/>
            </a:pPr>
            <a:r>
              <a:rPr lang="en-US" sz="2200" dirty="0"/>
              <a:t>Robust demo and pilot program</a:t>
            </a:r>
          </a:p>
          <a:p>
            <a:pPr lvl="1">
              <a:buFont typeface="Wingdings" panose="05000000000000000000" pitchFamily="2" charset="2"/>
              <a:buChar char="§"/>
            </a:pPr>
            <a:r>
              <a:rPr lang="en-US" sz="2200" dirty="0"/>
              <a:t>Quarterly performance reporting on class actions, incident reports and risk management</a:t>
            </a:r>
          </a:p>
          <a:p>
            <a:r>
              <a:rPr lang="en-US" dirty="0"/>
              <a:t>Training and Onboarding</a:t>
            </a:r>
          </a:p>
          <a:p>
            <a:pPr lvl="1">
              <a:buFont typeface="Wingdings" panose="05000000000000000000" pitchFamily="2" charset="2"/>
              <a:buChar char="§"/>
            </a:pPr>
            <a:r>
              <a:rPr lang="en-US" sz="2400" dirty="0"/>
              <a:t>Leverage consultant to assist with training for member and employees</a:t>
            </a:r>
          </a:p>
          <a:p>
            <a:pPr lvl="1">
              <a:buFont typeface="Wingdings" panose="05000000000000000000" pitchFamily="2" charset="2"/>
              <a:buChar char="§"/>
            </a:pPr>
            <a:r>
              <a:rPr lang="en-US" sz="2400" dirty="0"/>
              <a:t>Build safe room for employee/members to have ‘hands on learning’ and to test drive the experience</a:t>
            </a:r>
          </a:p>
          <a:p>
            <a:pPr lvl="1">
              <a:buFont typeface="Wingdings" panose="05000000000000000000" pitchFamily="2" charset="2"/>
              <a:buChar char="§"/>
            </a:pPr>
            <a:r>
              <a:rPr lang="en-US" sz="2400" dirty="0"/>
              <a:t>Overcoming objections and technology issues</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17</a:t>
            </a:fld>
            <a:endParaRPr lang="en-US"/>
          </a:p>
        </p:txBody>
      </p:sp>
    </p:spTree>
    <p:extLst>
      <p:ext uri="{BB962C8B-B14F-4D97-AF65-F5344CB8AC3E}">
        <p14:creationId xmlns:p14="http://schemas.microsoft.com/office/powerpoint/2010/main" val="53185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18</a:t>
            </a:fld>
            <a:endParaRPr lang="en-US"/>
          </a:p>
        </p:txBody>
      </p:sp>
    </p:spTree>
    <p:extLst>
      <p:ext uri="{BB962C8B-B14F-4D97-AF65-F5344CB8AC3E}">
        <p14:creationId xmlns:p14="http://schemas.microsoft.com/office/powerpoint/2010/main" val="164558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19</a:t>
            </a:fld>
            <a:endParaRPr lang="en-US"/>
          </a:p>
        </p:txBody>
      </p:sp>
    </p:spTree>
    <p:extLst>
      <p:ext uri="{BB962C8B-B14F-4D97-AF65-F5344CB8AC3E}">
        <p14:creationId xmlns:p14="http://schemas.microsoft.com/office/powerpoint/2010/main" val="3069198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20</a:t>
            </a:fld>
            <a:endParaRPr lang="en-US"/>
          </a:p>
        </p:txBody>
      </p:sp>
    </p:spTree>
    <p:extLst>
      <p:ext uri="{BB962C8B-B14F-4D97-AF65-F5344CB8AC3E}">
        <p14:creationId xmlns:p14="http://schemas.microsoft.com/office/powerpoint/2010/main" val="176110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900" dirty="0"/>
              <a:t>Many institutions are currently using AR: </a:t>
            </a:r>
          </a:p>
          <a:p>
            <a:r>
              <a:rPr lang="en-US" sz="2900" dirty="0"/>
              <a:t>AR with other </a:t>
            </a:r>
            <a:r>
              <a:rPr lang="en-US" sz="2900" dirty="0" err="1"/>
              <a:t>FI’s</a:t>
            </a:r>
            <a:endParaRPr lang="en-US" sz="2900" dirty="0"/>
          </a:p>
          <a:p>
            <a:pPr marL="931774" lvl="1" indent="-524123">
              <a:buFont typeface="+mj-lt"/>
              <a:buAutoNum type="arabicPeriod"/>
            </a:pPr>
            <a:r>
              <a:rPr lang="en-US" sz="1800" dirty="0"/>
              <a:t>US Bank and National Bank of Oman- locating ATM</a:t>
            </a:r>
          </a:p>
          <a:p>
            <a:pPr marL="931774" lvl="1" indent="-524123">
              <a:buFont typeface="+mj-lt"/>
              <a:buAutoNum type="arabicPeriod"/>
            </a:pPr>
            <a:r>
              <a:rPr lang="en-US" sz="1800" dirty="0"/>
              <a:t>Citibank- enables traders to view stock/market data in 3D</a:t>
            </a:r>
          </a:p>
          <a:p>
            <a:pPr marL="931774" lvl="1" indent="-524123">
              <a:buFont typeface="+mj-lt"/>
              <a:buAutoNum type="arabicPeriod"/>
            </a:pPr>
            <a:r>
              <a:rPr lang="en-US" sz="1800" dirty="0" err="1"/>
              <a:t>PrivatBank</a:t>
            </a:r>
            <a:r>
              <a:rPr lang="en-US" sz="1800" dirty="0"/>
              <a:t>- show financial transactions</a:t>
            </a:r>
          </a:p>
          <a:p>
            <a:pPr marL="931774" lvl="1" indent="-524123">
              <a:buFont typeface="+mj-lt"/>
              <a:buAutoNum type="arabicPeriod"/>
            </a:pPr>
            <a:r>
              <a:rPr lang="en-US" sz="1800" dirty="0"/>
              <a:t>Commonwealth Bank of Australia- buy or sell a home</a:t>
            </a:r>
          </a:p>
          <a:p>
            <a:pPr marL="931774" lvl="1" indent="-524123">
              <a:buFont typeface="+mj-lt"/>
              <a:buAutoNum type="arabicPeriod"/>
            </a:pPr>
            <a:r>
              <a:rPr lang="en-US" sz="1800" dirty="0" err="1"/>
              <a:t>MoneyLion</a:t>
            </a:r>
            <a:r>
              <a:rPr lang="en-US" sz="1800" dirty="0"/>
              <a:t> from Utah- visual representation of their balance in account</a:t>
            </a:r>
          </a:p>
          <a:p>
            <a:r>
              <a:rPr lang="en-US" sz="2900" dirty="0"/>
              <a:t>AR with other companies/brands	</a:t>
            </a:r>
          </a:p>
          <a:p>
            <a:pPr marL="931774" lvl="1" indent="-524123">
              <a:buFont typeface="+mj-lt"/>
              <a:buAutoNum type="arabicPeriod"/>
            </a:pPr>
            <a:r>
              <a:rPr lang="en-US" sz="2000" dirty="0"/>
              <a:t>IKEA – help visual what things would look like in their homes</a:t>
            </a:r>
          </a:p>
          <a:p>
            <a:pPr marL="931774" lvl="1" indent="-524123">
              <a:buFont typeface="+mj-lt"/>
              <a:buAutoNum type="arabicPeriod"/>
            </a:pPr>
            <a:r>
              <a:rPr lang="en-US" sz="2000" dirty="0"/>
              <a:t>Lacoste – customized the size of show to show how it looks</a:t>
            </a:r>
          </a:p>
          <a:p>
            <a:pPr marL="931774" lvl="1" indent="-524123">
              <a:buFont typeface="+mj-lt"/>
              <a:buAutoNum type="arabicPeriod"/>
            </a:pPr>
            <a:r>
              <a:rPr lang="en-US" sz="2000" dirty="0"/>
              <a:t>Tesco- partnership with Disney to create selfies with characters</a:t>
            </a:r>
          </a:p>
          <a:p>
            <a:pPr marL="931774" lvl="1" indent="-524123">
              <a:buFont typeface="+mj-lt"/>
              <a:buAutoNum type="arabicPeriod"/>
            </a:pPr>
            <a:r>
              <a:rPr lang="en-US" sz="2000" dirty="0"/>
              <a:t>Patron Tequila- create own bottle and virtual tour of distillery</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36</a:t>
            </a:fld>
            <a:endParaRPr lang="en-US"/>
          </a:p>
        </p:txBody>
      </p:sp>
    </p:spTree>
    <p:extLst>
      <p:ext uri="{BB962C8B-B14F-4D97-AF65-F5344CB8AC3E}">
        <p14:creationId xmlns:p14="http://schemas.microsoft.com/office/powerpoint/2010/main" val="3280700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eriod"/>
            </a:pPr>
            <a:r>
              <a:rPr lang="en-US" dirty="0"/>
              <a:t>Drive Membership</a:t>
            </a:r>
            <a:r>
              <a:rPr lang="en-US" baseline="0" dirty="0"/>
              <a:t> Growth</a:t>
            </a:r>
          </a:p>
          <a:p>
            <a:pPr marL="232943" indent="-232943">
              <a:buAutoNum type="arabicPeriod"/>
            </a:pPr>
            <a:r>
              <a:rPr lang="en-US" baseline="0" dirty="0"/>
              <a:t>Data Visualization</a:t>
            </a:r>
          </a:p>
          <a:p>
            <a:pPr marL="931774" lvl="1" indent="-524123"/>
            <a:r>
              <a:rPr lang="en-US" dirty="0"/>
              <a:t>made easy to help in cross selling opportunities </a:t>
            </a:r>
          </a:p>
          <a:p>
            <a:pPr marL="931774" lvl="1" indent="-524123"/>
            <a:r>
              <a:rPr lang="en-US" dirty="0"/>
              <a:t>Educational Opportunities and Seminars</a:t>
            </a:r>
          </a:p>
          <a:p>
            <a:pPr marL="931774" lvl="1" indent="-524123"/>
            <a:r>
              <a:rPr lang="en-US" dirty="0"/>
              <a:t>Closing the gap between the </a:t>
            </a:r>
            <a:r>
              <a:rPr lang="en-US" dirty="0" err="1"/>
              <a:t>ITM</a:t>
            </a:r>
            <a:r>
              <a:rPr lang="en-US" dirty="0"/>
              <a:t> experience and the traditional face to face experience</a:t>
            </a:r>
          </a:p>
          <a:p>
            <a:pPr marL="465887" indent="-524123"/>
            <a:endParaRPr lang="en-US" dirty="0"/>
          </a:p>
          <a:p>
            <a:pPr marL="465887" indent="-524123"/>
            <a:r>
              <a:rPr lang="en-US" dirty="0"/>
              <a:t>3. Employee Engagement </a:t>
            </a:r>
          </a:p>
          <a:p>
            <a:pPr marL="931774" lvl="1" indent="-524123"/>
            <a:r>
              <a:rPr lang="en-US" dirty="0"/>
              <a:t>	Reduced employee turnover through efficient training/calibration sessions</a:t>
            </a:r>
          </a:p>
          <a:p>
            <a:pPr marL="931774" lvl="1" indent="-524123"/>
            <a:r>
              <a:rPr lang="en-US" dirty="0"/>
              <a:t>Enhanced recruitment strategies</a:t>
            </a:r>
          </a:p>
          <a:p>
            <a:pPr marL="931774" lvl="1" indent="-524123"/>
            <a:r>
              <a:rPr lang="en-US" dirty="0"/>
              <a:t>Companywide training on product/service and robbery training</a:t>
            </a:r>
          </a:p>
          <a:p>
            <a:pPr marL="931774" lvl="1" indent="-524123"/>
            <a:endParaRPr lang="en-US" dirty="0"/>
          </a:p>
          <a:p>
            <a:pPr marL="465887" indent="-524123" defTabSz="931774">
              <a:defRPr/>
            </a:pPr>
            <a:r>
              <a:rPr lang="en-US" dirty="0"/>
              <a:t>4. Reduce the need for brick and mortar facilities </a:t>
            </a:r>
            <a:r>
              <a:rPr lang="en-US" sz="1100" dirty="0"/>
              <a:t>(addressing rural areas) </a:t>
            </a:r>
            <a:r>
              <a:rPr lang="en-US" dirty="0"/>
              <a:t>and provide a safer environment for members</a:t>
            </a:r>
          </a:p>
          <a:p>
            <a:pPr marL="465887" indent="-524123"/>
            <a:endParaRPr lang="en-US" dirty="0"/>
          </a:p>
          <a:p>
            <a:pPr marL="465887" indent="-524123"/>
            <a:endParaRPr lang="en-US" dirty="0"/>
          </a:p>
        </p:txBody>
      </p:sp>
      <p:sp>
        <p:nvSpPr>
          <p:cNvPr id="4" name="Slide Number Placeholder 3"/>
          <p:cNvSpPr>
            <a:spLocks noGrp="1"/>
          </p:cNvSpPr>
          <p:nvPr>
            <p:ph type="sldNum" sz="quarter" idx="10"/>
          </p:nvPr>
        </p:nvSpPr>
        <p:spPr/>
        <p:txBody>
          <a:bodyPr/>
          <a:lstStyle/>
          <a:p>
            <a:fld id="{BFE9E5AE-B615-4E99-BB3A-6E4A0EBBCB55}" type="slidenum">
              <a:rPr lang="en-US" smtClean="0"/>
              <a:t>37</a:t>
            </a:fld>
            <a:endParaRPr lang="en-US"/>
          </a:p>
        </p:txBody>
      </p:sp>
    </p:spTree>
    <p:extLst>
      <p:ext uri="{BB962C8B-B14F-4D97-AF65-F5344CB8AC3E}">
        <p14:creationId xmlns:p14="http://schemas.microsoft.com/office/powerpoint/2010/main" val="358501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123" indent="-524123">
              <a:buFont typeface="+mj-lt"/>
              <a:buAutoNum type="arabicPeriod"/>
            </a:pPr>
            <a:r>
              <a:rPr lang="en-US" dirty="0"/>
              <a:t>24/7 access / Distance Issues</a:t>
            </a:r>
          </a:p>
          <a:p>
            <a:pPr marL="931774" lvl="1" indent="-524123"/>
            <a:r>
              <a:rPr lang="en-US" dirty="0"/>
              <a:t>find the location of an ATM within a CU partner retailer </a:t>
            </a:r>
          </a:p>
          <a:p>
            <a:pPr marL="524123" indent="-524123">
              <a:buFont typeface="+mj-lt"/>
              <a:buAutoNum type="arabicPeriod"/>
            </a:pPr>
            <a:r>
              <a:rPr lang="en-US" dirty="0"/>
              <a:t>Fun vs. Flat experience</a:t>
            </a:r>
          </a:p>
          <a:p>
            <a:pPr marL="931774" lvl="1" indent="-524123">
              <a:buFont typeface="Wingdings" panose="05000000000000000000" pitchFamily="2" charset="2"/>
              <a:buChar char="§"/>
            </a:pPr>
            <a:r>
              <a:rPr lang="en-US" dirty="0"/>
              <a:t>find deals at merchants deals at merchants (possibly rewards tied to debit/credit), auto finder, and homes as they pass the property</a:t>
            </a:r>
          </a:p>
          <a:p>
            <a:pPr marL="931774" lvl="1" indent="-524123">
              <a:buFont typeface="Wingdings" panose="05000000000000000000" pitchFamily="2" charset="2"/>
              <a:buChar char="§"/>
            </a:pPr>
            <a:r>
              <a:rPr lang="en-US" dirty="0"/>
              <a:t>Transform your home into a branch</a:t>
            </a:r>
          </a:p>
          <a:p>
            <a:pPr marL="524123" indent="-524123">
              <a:buFont typeface="+mj-lt"/>
              <a:buAutoNum type="arabicPeriod"/>
            </a:pPr>
            <a:r>
              <a:rPr lang="en-US" dirty="0"/>
              <a:t>Engagement (disengaged and hiring)</a:t>
            </a:r>
          </a:p>
          <a:p>
            <a:pPr marL="931774" lvl="1" indent="-524123"/>
            <a:r>
              <a:rPr lang="en-US" dirty="0"/>
              <a:t>gamification with financial education</a:t>
            </a:r>
          </a:p>
          <a:p>
            <a:pPr marL="931774" lvl="1" indent="-524123"/>
            <a:r>
              <a:rPr lang="en-US" dirty="0"/>
              <a:t>community events, job fairs, colleges, and to get current/new members engaged</a:t>
            </a:r>
          </a:p>
          <a:p>
            <a:pPr marL="931774" lvl="1" indent="-524123"/>
            <a:r>
              <a:rPr lang="en-US" dirty="0"/>
              <a:t>Google Cardboard to engage members/community</a:t>
            </a:r>
          </a:p>
          <a:p>
            <a:pPr marL="524123" indent="-524123">
              <a:buFont typeface="+mj-lt"/>
              <a:buAutoNum type="arabicPeriod"/>
            </a:pPr>
            <a:r>
              <a:rPr lang="en-US" dirty="0"/>
              <a:t>Brand awareness</a:t>
            </a:r>
          </a:p>
          <a:p>
            <a:pPr marL="465887" indent="-524123"/>
            <a:endParaRPr lang="en-US" dirty="0"/>
          </a:p>
          <a:p>
            <a:pPr marL="465887" indent="-524123"/>
            <a:endParaRPr lang="en-US" dirty="0"/>
          </a:p>
        </p:txBody>
      </p:sp>
      <p:sp>
        <p:nvSpPr>
          <p:cNvPr id="4" name="Slide Number Placeholder 3"/>
          <p:cNvSpPr>
            <a:spLocks noGrp="1"/>
          </p:cNvSpPr>
          <p:nvPr>
            <p:ph type="sldNum" sz="quarter" idx="10"/>
          </p:nvPr>
        </p:nvSpPr>
        <p:spPr/>
        <p:txBody>
          <a:bodyPr/>
          <a:lstStyle/>
          <a:p>
            <a:fld id="{BFE9E5AE-B615-4E99-BB3A-6E4A0EBBCB55}" type="slidenum">
              <a:rPr lang="en-US" smtClean="0"/>
              <a:t>38</a:t>
            </a:fld>
            <a:endParaRPr lang="en-US"/>
          </a:p>
        </p:txBody>
      </p:sp>
    </p:spTree>
    <p:extLst>
      <p:ext uri="{BB962C8B-B14F-4D97-AF65-F5344CB8AC3E}">
        <p14:creationId xmlns:p14="http://schemas.microsoft.com/office/powerpoint/2010/main" val="4270742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descr="nextup_3_cv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hasCustomPrompt="1"/>
          </p:nvPr>
        </p:nvSpPr>
        <p:spPr>
          <a:xfrm>
            <a:off x="595330" y="465668"/>
            <a:ext cx="5275062" cy="2398889"/>
          </a:xfrm>
        </p:spPr>
        <p:txBody>
          <a:bodyPr/>
          <a:lstStyle>
            <a:lvl1pPr>
              <a:defRPr sz="5000"/>
            </a:lvl1pPr>
          </a:lstStyle>
          <a:p>
            <a:r>
              <a:rPr lang="en-US" dirty="0"/>
              <a:t>Click to edit Master title style </a:t>
            </a:r>
          </a:p>
        </p:txBody>
      </p:sp>
      <p:sp>
        <p:nvSpPr>
          <p:cNvPr id="3" name="Subtitle 2"/>
          <p:cNvSpPr>
            <a:spLocks noGrp="1"/>
          </p:cNvSpPr>
          <p:nvPr>
            <p:ph type="subTitle" idx="1"/>
          </p:nvPr>
        </p:nvSpPr>
        <p:spPr>
          <a:xfrm>
            <a:off x="595330" y="3547534"/>
            <a:ext cx="3943287" cy="1052689"/>
          </a:xfrm>
        </p:spPr>
        <p:txBody>
          <a:bodyPr>
            <a:normAutofit/>
          </a:bodyP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595329" y="6111169"/>
            <a:ext cx="2844059" cy="365125"/>
          </a:xfrm>
          <a:prstGeom prst="rect">
            <a:avLst/>
          </a:prstGeom>
        </p:spPr>
        <p:txBody>
          <a:bodyPr/>
          <a:lstStyle>
            <a:lvl1pPr>
              <a:defRPr sz="2000">
                <a:solidFill>
                  <a:schemeClr val="bg1">
                    <a:lumMod val="65000"/>
                  </a:schemeClr>
                </a:solidFill>
                <a:latin typeface="Arial"/>
                <a:cs typeface="Arial"/>
              </a:defRPr>
            </a:lvl1pPr>
          </a:lstStyle>
          <a:p>
            <a:r>
              <a:rPr lang="en-US" dirty="0"/>
              <a:t>XX/XX/XX</a:t>
            </a:r>
          </a:p>
        </p:txBody>
      </p:sp>
      <p:sp>
        <p:nvSpPr>
          <p:cNvPr id="10" name="Rectangle 9"/>
          <p:cNvSpPr/>
          <p:nvPr userDrawn="1"/>
        </p:nvSpPr>
        <p:spPr>
          <a:xfrm>
            <a:off x="702089" y="3136884"/>
            <a:ext cx="751265" cy="89208"/>
          </a:xfrm>
          <a:prstGeom prst="rect">
            <a:avLst/>
          </a:prstGeom>
          <a:solidFill>
            <a:srgbClr val="76C4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363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097769" y="1206500"/>
            <a:ext cx="9481615" cy="49196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
        <p:nvSpPr>
          <p:cNvPr id="7" name="Footer Placeholder 3">
            <a:extLst/>
          </p:cNvPr>
          <p:cNvSpPr txBox="1">
            <a:spLocks/>
          </p:cNvSpPr>
          <p:nvPr userDrawn="1"/>
        </p:nvSpPr>
        <p:spPr>
          <a:xfrm>
            <a:off x="8267762" y="6526166"/>
            <a:ext cx="31296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sz="1100" b="1" i="1" dirty="0">
                <a:solidFill>
                  <a:srgbClr val="A2A7A9"/>
                </a:solidFill>
              </a:rPr>
              <a:t>© 2018 MEMBERS Development Company</a:t>
            </a:r>
          </a:p>
        </p:txBody>
      </p:sp>
    </p:spTree>
    <p:extLst>
      <p:ext uri="{BB962C8B-B14F-4D97-AF65-F5344CB8AC3E}">
        <p14:creationId xmlns:p14="http://schemas.microsoft.com/office/powerpoint/2010/main" val="4040378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38397" y="274639"/>
            <a:ext cx="189269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54207" y="274639"/>
            <a:ext cx="8541306"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070823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43945" y="6473971"/>
            <a:ext cx="773574" cy="365125"/>
          </a:xfrm>
        </p:spPr>
        <p:txBody>
          <a:bodyPr/>
          <a:lstStyle/>
          <a:p>
            <a:fld id="{E49AE87E-5BED-0340-94B0-DC8B3680385D}" type="slidenum">
              <a:rPr lang="en-US" smtClean="0"/>
              <a:pPr/>
              <a:t>‹#›</a:t>
            </a:fld>
            <a:endParaRPr lang="en-US" dirty="0"/>
          </a:p>
        </p:txBody>
      </p:sp>
      <p:sp>
        <p:nvSpPr>
          <p:cNvPr id="5" name="Picture Placeholder 3"/>
          <p:cNvSpPr>
            <a:spLocks noGrp="1"/>
          </p:cNvSpPr>
          <p:nvPr>
            <p:ph type="pic" sz="quarter" idx="12"/>
          </p:nvPr>
        </p:nvSpPr>
        <p:spPr>
          <a:xfrm>
            <a:off x="6239281" y="1123950"/>
            <a:ext cx="5981296" cy="3527425"/>
          </a:xfrm>
        </p:spPr>
      </p:sp>
      <p:pic>
        <p:nvPicPr>
          <p:cNvPr id="7" name="Picture 6" descr="icon_twit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8068" y="2736359"/>
            <a:ext cx="565642" cy="565642"/>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68" y="3471144"/>
            <a:ext cx="565642" cy="565642"/>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8068" y="4260164"/>
            <a:ext cx="565642" cy="565642"/>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8068" y="5078978"/>
            <a:ext cx="565642" cy="565642"/>
          </a:xfrm>
          <a:prstGeom prst="rect">
            <a:avLst/>
          </a:prstGeom>
        </p:spPr>
      </p:pic>
      <p:sp>
        <p:nvSpPr>
          <p:cNvPr id="16" name="Text Placeholder 15"/>
          <p:cNvSpPr>
            <a:spLocks noGrp="1"/>
          </p:cNvSpPr>
          <p:nvPr>
            <p:ph type="body" sz="quarter" idx="14" hasCustomPrompt="1"/>
          </p:nvPr>
        </p:nvSpPr>
        <p:spPr>
          <a:xfrm>
            <a:off x="1602331" y="2807970"/>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17" name="Text Placeholder 15"/>
          <p:cNvSpPr>
            <a:spLocks noGrp="1"/>
          </p:cNvSpPr>
          <p:nvPr>
            <p:ph type="body" sz="quarter" idx="15" hasCustomPrompt="1"/>
          </p:nvPr>
        </p:nvSpPr>
        <p:spPr>
          <a:xfrm>
            <a:off x="1602331" y="3565714"/>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18" name="Text Placeholder 15"/>
          <p:cNvSpPr>
            <a:spLocks noGrp="1"/>
          </p:cNvSpPr>
          <p:nvPr>
            <p:ph type="body" sz="quarter" idx="16" hasCustomPrompt="1"/>
          </p:nvPr>
        </p:nvSpPr>
        <p:spPr>
          <a:xfrm>
            <a:off x="1602331" y="4372305"/>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19" name="Text Placeholder 15"/>
          <p:cNvSpPr>
            <a:spLocks noGrp="1"/>
          </p:cNvSpPr>
          <p:nvPr>
            <p:ph type="body" sz="quarter" idx="17" hasCustomPrompt="1"/>
          </p:nvPr>
        </p:nvSpPr>
        <p:spPr>
          <a:xfrm>
            <a:off x="1602331" y="5123569"/>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21" name="Text Placeholder 20"/>
          <p:cNvSpPr>
            <a:spLocks noGrp="1"/>
          </p:cNvSpPr>
          <p:nvPr>
            <p:ph type="body" sz="quarter" idx="18" hasCustomPrompt="1"/>
          </p:nvPr>
        </p:nvSpPr>
        <p:spPr>
          <a:xfrm>
            <a:off x="-1" y="653240"/>
            <a:ext cx="6001140" cy="914400"/>
          </a:xfrm>
        </p:spPr>
        <p:txBody>
          <a:bodyPr>
            <a:noAutofit/>
          </a:bodyPr>
          <a:lstStyle>
            <a:lvl1pPr marL="0" indent="0" algn="ctr">
              <a:buNone/>
              <a:defRPr sz="5200">
                <a:latin typeface="Arial Black"/>
                <a:cs typeface="Arial Black"/>
              </a:defRPr>
            </a:lvl1pPr>
          </a:lstStyle>
          <a:p>
            <a:pPr lvl="0"/>
            <a:r>
              <a:rPr lang="en-US" dirty="0"/>
              <a:t>Stay in Touch</a:t>
            </a:r>
          </a:p>
        </p:txBody>
      </p:sp>
      <p:sp>
        <p:nvSpPr>
          <p:cNvPr id="23" name="Text Placeholder 22"/>
          <p:cNvSpPr>
            <a:spLocks noGrp="1"/>
          </p:cNvSpPr>
          <p:nvPr>
            <p:ph type="body" sz="quarter" idx="19" hasCustomPrompt="1"/>
          </p:nvPr>
        </p:nvSpPr>
        <p:spPr>
          <a:xfrm>
            <a:off x="-1" y="1432181"/>
            <a:ext cx="6001140" cy="412259"/>
          </a:xfrm>
        </p:spPr>
        <p:txBody>
          <a:bodyPr>
            <a:noAutofit/>
          </a:bodyPr>
          <a:lstStyle>
            <a:lvl1pPr marL="0" indent="0" algn="ctr">
              <a:buNone/>
              <a:defRPr sz="2400"/>
            </a:lvl1pPr>
          </a:lstStyle>
          <a:p>
            <a:pPr lvl="0"/>
            <a:r>
              <a:rPr lang="en-US" dirty="0"/>
              <a:t>HOW TO GET INVOLVED</a:t>
            </a:r>
          </a:p>
        </p:txBody>
      </p:sp>
    </p:spTree>
    <p:extLst>
      <p:ext uri="{BB962C8B-B14F-4D97-AF65-F5344CB8AC3E}">
        <p14:creationId xmlns:p14="http://schemas.microsoft.com/office/powerpoint/2010/main" val="1134524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9" name="Rectangle 8"/>
          <p:cNvSpPr/>
          <p:nvPr userDrawn="1"/>
        </p:nvSpPr>
        <p:spPr>
          <a:xfrm>
            <a:off x="0" y="1"/>
            <a:ext cx="12188825" cy="7718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3732" dirty="0">
              <a:solidFill>
                <a:schemeClr val="bg1"/>
              </a:solidFill>
            </a:endParaRPr>
          </a:p>
        </p:txBody>
      </p:sp>
      <p:sp>
        <p:nvSpPr>
          <p:cNvPr id="2" name="Title 1"/>
          <p:cNvSpPr>
            <a:spLocks noGrp="1"/>
          </p:cNvSpPr>
          <p:nvPr>
            <p:ph type="title"/>
          </p:nvPr>
        </p:nvSpPr>
        <p:spPr>
          <a:xfrm>
            <a:off x="712445" y="-1"/>
            <a:ext cx="10237521" cy="771873"/>
          </a:xfrm>
        </p:spPr>
        <p:txBody>
          <a:bodyPr lIns="0" tIns="0" rIns="0" bIns="0" anchor="ctr">
            <a:normAutofit/>
          </a:bodyPr>
          <a:lstStyle>
            <a:lvl1pPr>
              <a:defRPr sz="2666">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840537" y="1657465"/>
            <a:ext cx="10512862" cy="4522617"/>
          </a:xfrm>
        </p:spPr>
        <p:txBody>
          <a:bodyPr lIns="0" tIns="0" rIns="0" bIns="0">
            <a:normAutofit/>
          </a:bodyPr>
          <a:lstStyle>
            <a:lvl1pPr marL="378789" indent="-378789">
              <a:buClr>
                <a:schemeClr val="tx1"/>
              </a:buClr>
              <a:buFont typeface="Arial" panose="020B0604020202020204" pitchFamily="34" charset="0"/>
              <a:buChar char="&gt;"/>
              <a:defRPr sz="2666">
                <a:solidFill>
                  <a:schemeClr val="bg2">
                    <a:lumMod val="50000"/>
                  </a:schemeClr>
                </a:solidFill>
              </a:defRPr>
            </a:lvl1pPr>
            <a:lvl2pPr marL="840107" indent="-302608">
              <a:defRPr sz="2666">
                <a:solidFill>
                  <a:schemeClr val="bg2">
                    <a:lumMod val="50000"/>
                  </a:schemeClr>
                </a:solidFill>
              </a:defRPr>
            </a:lvl2pPr>
            <a:lvl3pPr marL="1218895" indent="-304724">
              <a:buFont typeface="Arial" panose="020B0604020202020204" pitchFamily="34" charset="0"/>
              <a:buChar char="-"/>
              <a:defRPr sz="2666">
                <a:solidFill>
                  <a:schemeClr val="bg2">
                    <a:lumMod val="50000"/>
                  </a:schemeClr>
                </a:solidFill>
              </a:defRPr>
            </a:lvl3pPr>
            <a:lvl4pPr>
              <a:defRPr sz="2666">
                <a:solidFill>
                  <a:schemeClr val="bg2">
                    <a:lumMod val="50000"/>
                  </a:schemeClr>
                </a:solidFill>
              </a:defRPr>
            </a:lvl4pPr>
            <a:lvl5pPr>
              <a:defRPr sz="2666">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srgbClr val="003D5E">
                  <a:tint val="75000"/>
                </a:srgbClr>
              </a:solidFill>
            </a:endParaRPr>
          </a:p>
        </p:txBody>
      </p:sp>
      <p:sp>
        <p:nvSpPr>
          <p:cNvPr id="5" name="Footer Placeholder 4"/>
          <p:cNvSpPr>
            <a:spLocks noGrp="1"/>
          </p:cNvSpPr>
          <p:nvPr>
            <p:ph type="ftr" sz="quarter" idx="11"/>
          </p:nvPr>
        </p:nvSpPr>
        <p:spPr/>
        <p:txBody>
          <a:bodyPr/>
          <a:lstStyle/>
          <a:p>
            <a:endParaRPr lang="en-US" dirty="0">
              <a:solidFill>
                <a:srgbClr val="003D5E">
                  <a:tint val="75000"/>
                </a:srgbClr>
              </a:solidFill>
            </a:endParaRPr>
          </a:p>
        </p:txBody>
      </p:sp>
      <p:sp>
        <p:nvSpPr>
          <p:cNvPr id="6" name="Slide Number Placeholder 5"/>
          <p:cNvSpPr>
            <a:spLocks noGrp="1"/>
          </p:cNvSpPr>
          <p:nvPr>
            <p:ph type="sldNum" sz="quarter" idx="12"/>
          </p:nvPr>
        </p:nvSpPr>
        <p:spPr>
          <a:xfrm>
            <a:off x="11265990" y="6345142"/>
            <a:ext cx="651764" cy="365125"/>
          </a:xfrm>
        </p:spPr>
        <p:txBody>
          <a:bodyPr/>
          <a:lstStyle>
            <a:lvl1pPr>
              <a:defRPr sz="1400">
                <a:solidFill>
                  <a:srgbClr val="000000"/>
                </a:solidFill>
              </a:defRPr>
            </a:lvl1pPr>
          </a:lstStyle>
          <a:p>
            <a:fld id="{F0A547D1-3207-C944-9963-3A106973AC35}"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970" y="94695"/>
            <a:ext cx="1564784" cy="582480"/>
          </a:xfrm>
          <a:prstGeom prst="rect">
            <a:avLst/>
          </a:prstGeom>
        </p:spPr>
      </p:pic>
    </p:spTree>
    <p:extLst>
      <p:ext uri="{BB962C8B-B14F-4D97-AF65-F5344CB8AC3E}">
        <p14:creationId xmlns:p14="http://schemas.microsoft.com/office/powerpoint/2010/main" val="391924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
        <p:nvSpPr>
          <p:cNvPr id="8" name="Text Placeholder 6"/>
          <p:cNvSpPr txBox="1">
            <a:spLocks/>
          </p:cNvSpPr>
          <p:nvPr userDrawn="1"/>
        </p:nvSpPr>
        <p:spPr>
          <a:xfrm>
            <a:off x="7971628" y="6528315"/>
            <a:ext cx="3296741" cy="323925"/>
          </a:xfrm>
          <a:prstGeom prst="rect">
            <a:avLst/>
          </a:prstGeom>
        </p:spPr>
        <p:txBody>
          <a:bodyPr/>
          <a:lstStyle>
            <a:lvl1pPr marL="0" indent="0" algn="l" defTabSz="457200" rtl="0" eaLnBrk="1" latinLnBrk="0" hangingPunct="1">
              <a:spcBef>
                <a:spcPct val="20000"/>
              </a:spcBef>
              <a:buFont typeface="Arial"/>
              <a:buNone/>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defRPr/>
            </a:pPr>
            <a:r>
              <a:rPr lang="en-US" sz="1100" b="1" i="1">
                <a:solidFill>
                  <a:srgbClr val="A2A7A9"/>
                </a:solidFill>
              </a:rPr>
              <a:t>© 2018 MEMBERS Development Company</a:t>
            </a:r>
            <a:endParaRPr lang="en-US" sz="1100" b="1" i="1" dirty="0">
              <a:solidFill>
                <a:srgbClr val="A2A7A9"/>
              </a:solidFill>
            </a:endParaRPr>
          </a:p>
        </p:txBody>
      </p:sp>
      <p:sp>
        <p:nvSpPr>
          <p:cNvPr id="4" name="Rectangle 3"/>
          <p:cNvSpPr/>
          <p:nvPr userDrawn="1"/>
        </p:nvSpPr>
        <p:spPr>
          <a:xfrm>
            <a:off x="1184366" y="0"/>
            <a:ext cx="722811" cy="50335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1005839"/>
            <a:ext cx="1436914" cy="50335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28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327994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97768" y="1600201"/>
            <a:ext cx="466542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906075" y="1612902"/>
            <a:ext cx="467330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2470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97768" y="1304927"/>
            <a:ext cx="4665422" cy="639762"/>
          </a:xfrm>
        </p:spPr>
        <p:txBody>
          <a:bodyPr anchor="b">
            <a:noAutofit/>
          </a:bodyPr>
          <a:lstStyle>
            <a:lvl1pPr marL="0" indent="0">
              <a:buNone/>
              <a:defRPr sz="2000" b="1">
                <a:latin typeface="Arial Black"/>
                <a:cs typeface="Arial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Slide Number Placeholder 8"/>
          <p:cNvSpPr>
            <a:spLocks noGrp="1"/>
          </p:cNvSpPr>
          <p:nvPr>
            <p:ph type="sldNum" sz="quarter" idx="12"/>
          </p:nvPr>
        </p:nvSpPr>
        <p:spPr/>
        <p:txBody>
          <a:bodyPr/>
          <a:lstStyle/>
          <a:p>
            <a:fld id="{E49AE87E-5BED-0340-94B0-DC8B3680385D}" type="slidenum">
              <a:rPr lang="en-US" smtClean="0"/>
              <a:t>‹#›</a:t>
            </a:fld>
            <a:endParaRPr lang="en-US"/>
          </a:p>
        </p:txBody>
      </p:sp>
      <p:sp>
        <p:nvSpPr>
          <p:cNvPr id="10" name="Title 1"/>
          <p:cNvSpPr>
            <a:spLocks noGrp="1"/>
          </p:cNvSpPr>
          <p:nvPr>
            <p:ph type="title"/>
          </p:nvPr>
        </p:nvSpPr>
        <p:spPr>
          <a:xfrm>
            <a:off x="2097769" y="274638"/>
            <a:ext cx="9481615" cy="581497"/>
          </a:xfrm>
        </p:spPr>
        <p:txBody>
          <a:bodyPr/>
          <a:lstStyle/>
          <a:p>
            <a:r>
              <a:rPr lang="en-US"/>
              <a:t>Click to edit Master title style</a:t>
            </a:r>
          </a:p>
        </p:txBody>
      </p:sp>
      <p:sp>
        <p:nvSpPr>
          <p:cNvPr id="11" name="Content Placeholder 2"/>
          <p:cNvSpPr>
            <a:spLocks noGrp="1"/>
          </p:cNvSpPr>
          <p:nvPr>
            <p:ph sz="half" idx="13"/>
          </p:nvPr>
        </p:nvSpPr>
        <p:spPr>
          <a:xfrm>
            <a:off x="2097768" y="1952625"/>
            <a:ext cx="4665422" cy="41735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6906075" y="1952625"/>
            <a:ext cx="4673309" cy="41862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idx="14"/>
          </p:nvPr>
        </p:nvSpPr>
        <p:spPr>
          <a:xfrm>
            <a:off x="6906075" y="1304927"/>
            <a:ext cx="4665422" cy="639762"/>
          </a:xfrm>
        </p:spPr>
        <p:txBody>
          <a:bodyPr anchor="b">
            <a:noAutofit/>
          </a:bodyPr>
          <a:lstStyle>
            <a:lvl1pPr marL="0" indent="0">
              <a:buNone/>
              <a:defRPr sz="2000" b="1">
                <a:latin typeface="Arial Black"/>
                <a:cs typeface="Arial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9497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474455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8918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5084" y="273050"/>
            <a:ext cx="2999495"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5107248" y="273051"/>
            <a:ext cx="647213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05084" y="1435101"/>
            <a:ext cx="2999495" cy="4691063"/>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455079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68193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97769" y="274638"/>
            <a:ext cx="9481615" cy="58149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097769" y="1417639"/>
            <a:ext cx="9481615" cy="47085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43945" y="6378721"/>
            <a:ext cx="773574" cy="365125"/>
          </a:xfrm>
          <a:prstGeom prst="rect">
            <a:avLst/>
          </a:prstGeom>
        </p:spPr>
        <p:txBody>
          <a:bodyPr vert="horz" lIns="91440" tIns="45720" rIns="91440" bIns="45720" rtlCol="0" anchor="ctr"/>
          <a:lstStyle>
            <a:lvl1pPr algn="r">
              <a:defRPr sz="1600" b="1">
                <a:solidFill>
                  <a:schemeClr val="bg1"/>
                </a:solidFill>
                <a:latin typeface="Arial"/>
                <a:cs typeface="Arial"/>
              </a:defRPr>
            </a:lvl1pPr>
          </a:lstStyle>
          <a:p>
            <a:fld id="{E49AE87E-5BED-0340-94B0-DC8B3680385D}" type="slidenum">
              <a:rPr lang="en-US" smtClean="0"/>
              <a:pPr/>
              <a:t>‹#›</a:t>
            </a:fld>
            <a:endParaRPr lang="en-US" dirty="0"/>
          </a:p>
        </p:txBody>
      </p:sp>
      <p:sp>
        <p:nvSpPr>
          <p:cNvPr id="4" name="TextBox 3"/>
          <p:cNvSpPr txBox="1"/>
          <p:nvPr userDrawn="1"/>
        </p:nvSpPr>
        <p:spPr>
          <a:xfrm>
            <a:off x="999832" y="4309681"/>
            <a:ext cx="184666" cy="369332"/>
          </a:xfrm>
          <a:prstGeom prst="rect">
            <a:avLst/>
          </a:prstGeom>
          <a:noFill/>
        </p:spPr>
        <p:txBody>
          <a:bodyPr wrap="none" rtlCol="0">
            <a:spAutoFit/>
          </a:bodyPr>
          <a:lstStyle/>
          <a:p>
            <a:endParaRPr lang="en-US" dirty="0"/>
          </a:p>
        </p:txBody>
      </p:sp>
      <p:sp>
        <p:nvSpPr>
          <p:cNvPr id="8" name="Text Placeholder 6"/>
          <p:cNvSpPr txBox="1">
            <a:spLocks/>
          </p:cNvSpPr>
          <p:nvPr userDrawn="1"/>
        </p:nvSpPr>
        <p:spPr>
          <a:xfrm>
            <a:off x="7971628" y="6528315"/>
            <a:ext cx="3296741" cy="323925"/>
          </a:xfrm>
          <a:prstGeom prst="rect">
            <a:avLst/>
          </a:prstGeom>
        </p:spPr>
        <p:txBody>
          <a:bodyPr/>
          <a:lstStyle>
            <a:lvl1pPr marL="0" indent="0" algn="l" defTabSz="457200" rtl="0" eaLnBrk="1" latinLnBrk="0" hangingPunct="1">
              <a:spcBef>
                <a:spcPct val="20000"/>
              </a:spcBef>
              <a:buFont typeface="Arial"/>
              <a:buNone/>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defRPr/>
            </a:pPr>
            <a:r>
              <a:rPr lang="en-US" sz="1100" b="1" i="1">
                <a:solidFill>
                  <a:srgbClr val="A2A7A9"/>
                </a:solidFill>
              </a:rPr>
              <a:t>© 2018 MEMBERS Development Company</a:t>
            </a:r>
            <a:endParaRPr lang="en-US" sz="1100" b="1" i="1" dirty="0">
              <a:solidFill>
                <a:srgbClr val="A2A7A9"/>
              </a:solidFill>
            </a:endParaRPr>
          </a:p>
        </p:txBody>
      </p:sp>
    </p:spTree>
    <p:extLst>
      <p:ext uri="{BB962C8B-B14F-4D97-AF65-F5344CB8AC3E}">
        <p14:creationId xmlns:p14="http://schemas.microsoft.com/office/powerpoint/2010/main" val="4073454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457200" rtl="0" eaLnBrk="1" latinLnBrk="0" hangingPunct="1">
        <a:spcBef>
          <a:spcPct val="0"/>
        </a:spcBef>
        <a:buNone/>
        <a:defRPr sz="3800" kern="120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2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2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11" Type="http://schemas.openxmlformats.org/officeDocument/2006/relationships/image" Target="../media/image40.jpg"/><Relationship Id="rId5" Type="http://schemas.openxmlformats.org/officeDocument/2006/relationships/image" Target="../media/image34.jpg"/><Relationship Id="rId10" Type="http://schemas.openxmlformats.org/officeDocument/2006/relationships/image" Target="../media/image39.jpg"/><Relationship Id="rId4" Type="http://schemas.openxmlformats.org/officeDocument/2006/relationships/image" Target="../media/image33.jpg"/><Relationship Id="rId9" Type="http://schemas.openxmlformats.org/officeDocument/2006/relationships/image" Target="../media/image38.jpg"/></Relationships>
</file>

<file path=ppt/slides/_rels/slide3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Michael.ElKoubi@membersdevelopment.com" TargetMode="External"/><Relationship Id="rId2" Type="http://schemas.openxmlformats.org/officeDocument/2006/relationships/hyperlink" Target="mailto:Kent.Zimmer@membersdevelopment.com"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gif"/><Relationship Id="rId1" Type="http://schemas.microsoft.com/office/2007/relationships/media" Target="../media/media3.gif"/><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12" y="345088"/>
            <a:ext cx="6478710" cy="2398889"/>
          </a:xfrm>
        </p:spPr>
        <p:txBody>
          <a:bodyPr/>
          <a:lstStyle/>
          <a:p>
            <a:r>
              <a:rPr lang="en-US" dirty="0"/>
              <a:t>C.U. Fusion</a:t>
            </a:r>
            <a:br>
              <a:rPr lang="en-US" dirty="0"/>
            </a:br>
            <a:r>
              <a:rPr lang="en-US" sz="1800" i="1" dirty="0"/>
              <a:t>Fusing Reality into your Member Experience</a:t>
            </a:r>
            <a:r>
              <a:rPr lang="en-US" sz="5400" i="1" dirty="0"/>
              <a:t> </a:t>
            </a:r>
            <a:endParaRPr lang="en-US" i="1" dirty="0"/>
          </a:p>
        </p:txBody>
      </p:sp>
      <p:sp>
        <p:nvSpPr>
          <p:cNvPr id="3" name="Subtitle 2"/>
          <p:cNvSpPr>
            <a:spLocks noGrp="1"/>
          </p:cNvSpPr>
          <p:nvPr>
            <p:ph type="subTitle" idx="1"/>
          </p:nvPr>
        </p:nvSpPr>
        <p:spPr/>
        <p:txBody>
          <a:bodyPr>
            <a:normAutofit/>
          </a:bodyPr>
          <a:lstStyle/>
          <a:p>
            <a:r>
              <a:rPr lang="en-US" dirty="0"/>
              <a:t>Winter Owner Meeting</a:t>
            </a:r>
          </a:p>
          <a:p>
            <a:r>
              <a:rPr lang="en-US" dirty="0"/>
              <a:t>February 5-6, 2019</a:t>
            </a:r>
          </a:p>
        </p:txBody>
      </p:sp>
    </p:spTree>
    <p:extLst>
      <p:ext uri="{BB962C8B-B14F-4D97-AF65-F5344CB8AC3E}">
        <p14:creationId xmlns:p14="http://schemas.microsoft.com/office/powerpoint/2010/main" val="351423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mage result for the ne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926" y="3241054"/>
            <a:ext cx="8858250" cy="3238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18328630">
            <a:off x="1462744" y="5089518"/>
            <a:ext cx="1261769" cy="816072"/>
          </a:xfrm>
          <a:prstGeom prst="rect">
            <a:avLst/>
          </a:prstGeom>
          <a:solidFill>
            <a:srgbClr val="D5C9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rot="18306976">
            <a:off x="1401569" y="5262127"/>
            <a:ext cx="1402372" cy="369332"/>
          </a:xfrm>
          <a:prstGeom prst="rect">
            <a:avLst/>
          </a:prstGeom>
          <a:noFill/>
        </p:spPr>
        <p:txBody>
          <a:bodyPr wrap="none" rtlCol="0" anchor="ctr">
            <a:spAutoFit/>
          </a:bodyPr>
          <a:lstStyle/>
          <a:p>
            <a:r>
              <a:rPr lang="en-US" b="1" dirty="0">
                <a:solidFill>
                  <a:srgbClr val="4DC05F"/>
                </a:solidFill>
              </a:rPr>
              <a:t>Convenience</a:t>
            </a:r>
          </a:p>
        </p:txBody>
      </p:sp>
      <p:sp>
        <p:nvSpPr>
          <p:cNvPr id="10" name="Rectangle 9"/>
          <p:cNvSpPr/>
          <p:nvPr/>
        </p:nvSpPr>
        <p:spPr>
          <a:xfrm rot="14807452">
            <a:off x="4313811" y="5159121"/>
            <a:ext cx="1261769" cy="816072"/>
          </a:xfrm>
          <a:prstGeom prst="rect">
            <a:avLst/>
          </a:prstGeom>
          <a:solidFill>
            <a:srgbClr val="D5C9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rot="3989790">
            <a:off x="4327385" y="5177396"/>
            <a:ext cx="1273303" cy="707886"/>
          </a:xfrm>
          <a:prstGeom prst="rect">
            <a:avLst/>
          </a:prstGeom>
          <a:solidFill>
            <a:srgbClr val="D5CCAF"/>
          </a:solidFill>
        </p:spPr>
        <p:txBody>
          <a:bodyPr wrap="square" rtlCol="0" anchor="ctr">
            <a:spAutoFit/>
          </a:bodyPr>
          <a:lstStyle/>
          <a:p>
            <a:pPr algn="ctr"/>
            <a:r>
              <a:rPr lang="en-US" sz="2000" b="1" dirty="0">
                <a:solidFill>
                  <a:srgbClr val="9F2C93"/>
                </a:solidFill>
              </a:rPr>
              <a:t>Self-</a:t>
            </a:r>
          </a:p>
          <a:p>
            <a:pPr algn="ctr"/>
            <a:r>
              <a:rPr lang="en-US" sz="2000" b="1" dirty="0">
                <a:solidFill>
                  <a:srgbClr val="9F2C93"/>
                </a:solidFill>
              </a:rPr>
              <a:t>Service</a:t>
            </a:r>
          </a:p>
        </p:txBody>
      </p:sp>
      <p:sp>
        <p:nvSpPr>
          <p:cNvPr id="12" name="Rectangle 11"/>
          <p:cNvSpPr/>
          <p:nvPr/>
        </p:nvSpPr>
        <p:spPr>
          <a:xfrm rot="17595458">
            <a:off x="5616422" y="4491343"/>
            <a:ext cx="1261769" cy="816072"/>
          </a:xfrm>
          <a:prstGeom prst="rect">
            <a:avLst/>
          </a:prstGeom>
          <a:solidFill>
            <a:srgbClr val="D5C9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rot="17691866">
            <a:off x="5506173" y="4529747"/>
            <a:ext cx="1533952" cy="584775"/>
          </a:xfrm>
          <a:prstGeom prst="rect">
            <a:avLst/>
          </a:prstGeom>
          <a:noFill/>
        </p:spPr>
        <p:txBody>
          <a:bodyPr wrap="square" rtlCol="0" anchor="ctr">
            <a:spAutoFit/>
          </a:bodyPr>
          <a:lstStyle/>
          <a:p>
            <a:pPr algn="ctr"/>
            <a:r>
              <a:rPr lang="en-US" sz="3200" b="1" dirty="0">
                <a:solidFill>
                  <a:srgbClr val="EF6E35"/>
                </a:solidFill>
              </a:rPr>
              <a:t>Fun</a:t>
            </a:r>
          </a:p>
        </p:txBody>
      </p:sp>
      <p:sp>
        <p:nvSpPr>
          <p:cNvPr id="2" name="Title 1"/>
          <p:cNvSpPr>
            <a:spLocks noGrp="1"/>
          </p:cNvSpPr>
          <p:nvPr>
            <p:ph type="title"/>
          </p:nvPr>
        </p:nvSpPr>
        <p:spPr/>
        <p:txBody>
          <a:bodyPr/>
          <a:lstStyle/>
          <a:p>
            <a:r>
              <a:rPr lang="en-US" dirty="0"/>
              <a:t>The Need</a:t>
            </a:r>
          </a:p>
        </p:txBody>
      </p:sp>
      <p:sp>
        <p:nvSpPr>
          <p:cNvPr id="3" name="Content Placeholder 2"/>
          <p:cNvSpPr>
            <a:spLocks noGrp="1"/>
          </p:cNvSpPr>
          <p:nvPr>
            <p:ph sz="half" idx="1"/>
          </p:nvPr>
        </p:nvSpPr>
        <p:spPr>
          <a:xfrm>
            <a:off x="2097768" y="989623"/>
            <a:ext cx="4665422" cy="5136542"/>
          </a:xfrm>
        </p:spPr>
        <p:txBody>
          <a:bodyPr/>
          <a:lstStyle/>
          <a:p>
            <a:r>
              <a:rPr lang="en-US" dirty="0"/>
              <a:t>Members want:	</a:t>
            </a:r>
          </a:p>
          <a:p>
            <a:pPr lvl="1"/>
            <a:r>
              <a:rPr lang="en-US" dirty="0"/>
              <a:t>Information</a:t>
            </a:r>
          </a:p>
          <a:p>
            <a:pPr lvl="1"/>
            <a:r>
              <a:rPr lang="en-US" dirty="0"/>
              <a:t>Self service</a:t>
            </a:r>
          </a:p>
          <a:p>
            <a:pPr lvl="1"/>
            <a:r>
              <a:rPr lang="en-US" dirty="0"/>
              <a:t>Convenience</a:t>
            </a:r>
          </a:p>
          <a:p>
            <a:pPr lvl="1"/>
            <a:r>
              <a:rPr lang="en-US" dirty="0"/>
              <a:t>Innovation</a:t>
            </a:r>
          </a:p>
          <a:p>
            <a:endParaRPr lang="en-US" dirty="0"/>
          </a:p>
          <a:p>
            <a:pPr lvl="1"/>
            <a:endParaRPr lang="en-US" dirty="0"/>
          </a:p>
          <a:p>
            <a:endParaRPr lang="en-US" dirty="0"/>
          </a:p>
        </p:txBody>
      </p:sp>
      <p:sp>
        <p:nvSpPr>
          <p:cNvPr id="4" name="Content Placeholder 3"/>
          <p:cNvSpPr>
            <a:spLocks noGrp="1"/>
          </p:cNvSpPr>
          <p:nvPr>
            <p:ph sz="half" idx="2"/>
          </p:nvPr>
        </p:nvSpPr>
        <p:spPr>
          <a:xfrm>
            <a:off x="6906075" y="1002324"/>
            <a:ext cx="5086633" cy="5136542"/>
          </a:xfrm>
        </p:spPr>
        <p:txBody>
          <a:bodyPr/>
          <a:lstStyle/>
          <a:p>
            <a:r>
              <a:rPr lang="en-US" dirty="0"/>
              <a:t>Credit unions want:</a:t>
            </a:r>
          </a:p>
          <a:p>
            <a:pPr lvl="1"/>
            <a:r>
              <a:rPr lang="en-US" dirty="0"/>
              <a:t>To educate their members</a:t>
            </a:r>
          </a:p>
          <a:p>
            <a:pPr lvl="1"/>
            <a:r>
              <a:rPr lang="en-US" dirty="0"/>
              <a:t>Provide seamless services</a:t>
            </a:r>
          </a:p>
          <a:p>
            <a:pPr lvl="1"/>
            <a:r>
              <a:rPr lang="en-US" dirty="0"/>
              <a:t>Increase member engagement</a:t>
            </a:r>
          </a:p>
          <a:p>
            <a:pPr lvl="1"/>
            <a:r>
              <a:rPr lang="en-US" dirty="0"/>
              <a:t>Increase Deposits and/or Loans</a:t>
            </a:r>
          </a:p>
        </p:txBody>
      </p:sp>
    </p:spTree>
    <p:extLst>
      <p:ext uri="{BB962C8B-B14F-4D97-AF65-F5344CB8AC3E}">
        <p14:creationId xmlns:p14="http://schemas.microsoft.com/office/powerpoint/2010/main" val="537658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Market Survey Results</a:t>
            </a:r>
          </a:p>
        </p:txBody>
      </p:sp>
      <p:graphicFrame>
        <p:nvGraphicFramePr>
          <p:cNvPr id="8" name="Table 7"/>
          <p:cNvGraphicFramePr>
            <a:graphicFrameLocks noGrp="1"/>
          </p:cNvGraphicFramePr>
          <p:nvPr>
            <p:extLst>
              <p:ext uri="{D42A27DB-BD31-4B8C-83A1-F6EECF244321}">
                <p14:modId xmlns:p14="http://schemas.microsoft.com/office/powerpoint/2010/main" val="3366124067"/>
              </p:ext>
            </p:extLst>
          </p:nvPr>
        </p:nvGraphicFramePr>
        <p:xfrm>
          <a:off x="316522" y="1230162"/>
          <a:ext cx="11396508" cy="2505816"/>
        </p:xfrm>
        <a:graphic>
          <a:graphicData uri="http://schemas.openxmlformats.org/drawingml/2006/table">
            <a:tbl>
              <a:tblPr firstRow="1" bandRow="1"/>
              <a:tblGrid>
                <a:gridCol w="5575005">
                  <a:extLst>
                    <a:ext uri="{9D8B030D-6E8A-4147-A177-3AD203B41FA5}">
                      <a16:colId xmlns:a16="http://schemas.microsoft.com/office/drawing/2014/main" val="748699156"/>
                    </a:ext>
                  </a:extLst>
                </a:gridCol>
                <a:gridCol w="1940501">
                  <a:extLst>
                    <a:ext uri="{9D8B030D-6E8A-4147-A177-3AD203B41FA5}">
                      <a16:colId xmlns:a16="http://schemas.microsoft.com/office/drawing/2014/main" val="4000092068"/>
                    </a:ext>
                  </a:extLst>
                </a:gridCol>
                <a:gridCol w="1940501">
                  <a:extLst>
                    <a:ext uri="{9D8B030D-6E8A-4147-A177-3AD203B41FA5}">
                      <a16:colId xmlns:a16="http://schemas.microsoft.com/office/drawing/2014/main" val="2172796987"/>
                    </a:ext>
                  </a:extLst>
                </a:gridCol>
                <a:gridCol w="1940501">
                  <a:extLst>
                    <a:ext uri="{9D8B030D-6E8A-4147-A177-3AD203B41FA5}">
                      <a16:colId xmlns:a16="http://schemas.microsoft.com/office/drawing/2014/main" val="3440211645"/>
                    </a:ext>
                  </a:extLst>
                </a:gridCol>
              </a:tblGrid>
              <a:tr h="576318">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r>
                        <a:rPr lang="en-US" sz="2400" dirty="0"/>
                        <a:t>Attribute</a:t>
                      </a: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2400" dirty="0"/>
                        <a:t>Aggregate</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2400" dirty="0"/>
                        <a:t>Credit Unions</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2400" dirty="0"/>
                        <a:t>Banks</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extLst>
                  <a:ext uri="{0D108BD9-81ED-4DB2-BD59-A6C34878D82A}">
                    <a16:rowId xmlns:a16="http://schemas.microsoft.com/office/drawing/2014/main" val="1508028026"/>
                  </a:ext>
                </a:extLst>
              </a:tr>
              <a:tr h="556523">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800" b="1" dirty="0">
                          <a:solidFill>
                            <a:srgbClr val="000000"/>
                          </a:solidFill>
                        </a:rPr>
                        <a:t>Attractiveness</a:t>
                      </a: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52%</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44%</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61%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extLst>
                  <a:ext uri="{0D108BD9-81ED-4DB2-BD59-A6C34878D82A}">
                    <a16:rowId xmlns:a16="http://schemas.microsoft.com/office/drawing/2014/main" val="1886098440"/>
                  </a:ext>
                </a:extLst>
              </a:tr>
              <a:tr h="556523">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800" b="1" dirty="0">
                          <a:solidFill>
                            <a:srgbClr val="000000"/>
                          </a:solidFill>
                        </a:rPr>
                        <a:t>Likelihood to Switch</a:t>
                      </a: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28%</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18%</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39%</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extLst>
                  <a:ext uri="{0D108BD9-81ED-4DB2-BD59-A6C34878D82A}">
                    <a16:rowId xmlns:a16="http://schemas.microsoft.com/office/drawing/2014/main" val="435321578"/>
                  </a:ext>
                </a:extLst>
              </a:tr>
              <a:tr h="816452">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800" b="1" dirty="0">
                          <a:solidFill>
                            <a:srgbClr val="000000"/>
                          </a:solidFill>
                        </a:rPr>
                        <a:t>Uniqueness</a:t>
                      </a:r>
                    </a:p>
                    <a:p>
                      <a:r>
                        <a:rPr lang="en-US" sz="1800" i="1" dirty="0">
                          <a:solidFill>
                            <a:srgbClr val="000000"/>
                          </a:solidFill>
                        </a:rPr>
                        <a:t>(How</a:t>
                      </a:r>
                      <a:r>
                        <a:rPr lang="en-US" sz="1800" i="1" baseline="0" dirty="0">
                          <a:solidFill>
                            <a:srgbClr val="000000"/>
                          </a:solidFill>
                        </a:rPr>
                        <a:t> similar is this to something already in the market?)</a:t>
                      </a:r>
                      <a:endParaRPr lang="en-US" sz="1800" i="1" dirty="0">
                        <a:solidFill>
                          <a:srgbClr val="000000"/>
                        </a:solidFill>
                      </a:endParaRP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extLst>
                  <a:ext uri="{0D108BD9-81ED-4DB2-BD59-A6C34878D82A}">
                    <a16:rowId xmlns:a16="http://schemas.microsoft.com/office/drawing/2014/main" val="693357435"/>
                  </a:ext>
                </a:extLst>
              </a:tr>
            </a:tbl>
          </a:graphicData>
        </a:graphic>
      </p:graphicFrame>
      <p:sp>
        <p:nvSpPr>
          <p:cNvPr id="11" name="Rectangle 10"/>
          <p:cNvSpPr/>
          <p:nvPr/>
        </p:nvSpPr>
        <p:spPr>
          <a:xfrm>
            <a:off x="1057968" y="4072333"/>
            <a:ext cx="6810550" cy="374026"/>
          </a:xfrm>
          <a:prstGeom prst="rect">
            <a:avLst/>
          </a:prstGeom>
          <a:solidFill>
            <a:srgbClr val="9BBC64"/>
          </a:solidFill>
          <a:ln w="12700" cap="flat" cmpd="sng" algn="ctr">
            <a:solidFill>
              <a:srgbClr val="9BBC64"/>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Calibri" panose="020F0502020204030204"/>
                <a:ea typeface="+mn-ea"/>
                <a:cs typeface="+mn-cs"/>
              </a:rPr>
              <a:t>Major Benefit</a:t>
            </a:r>
          </a:p>
        </p:txBody>
      </p:sp>
      <p:sp>
        <p:nvSpPr>
          <p:cNvPr id="12" name="Rectangle 11"/>
          <p:cNvSpPr/>
          <p:nvPr/>
        </p:nvSpPr>
        <p:spPr>
          <a:xfrm>
            <a:off x="1057968" y="4446359"/>
            <a:ext cx="6810550" cy="1703982"/>
          </a:xfrm>
          <a:prstGeom prst="rect">
            <a:avLst/>
          </a:prstGeom>
          <a:noFill/>
          <a:ln w="12700" cap="flat" cmpd="sng" algn="ctr">
            <a:solidFill>
              <a:srgbClr val="003D5E"/>
            </a:solidFill>
            <a:prstDash val="solid"/>
            <a:miter lim="800000"/>
          </a:ln>
          <a:effectLst/>
        </p:spPr>
        <p:txBody>
          <a:bodyPr rtlCol="0" anchor="t"/>
          <a:lstStyle/>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Providing more information to your members.</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Convenience of conducting all banking from your home (</a:t>
            </a:r>
            <a:r>
              <a:rPr kumimoji="0" lang="en-US" b="1" i="0" u="none" strike="noStrike" kern="0" cap="none" spc="0" normalizeH="0" baseline="0" noProof="0" dirty="0">
                <a:ln>
                  <a:noFill/>
                </a:ln>
                <a:solidFill>
                  <a:srgbClr val="000000"/>
                </a:solidFill>
                <a:effectLst/>
                <a:uLnTx/>
                <a:uFillTx/>
                <a:latin typeface="Calibri" panose="020F0502020204030204"/>
                <a:ea typeface="+mn-ea"/>
                <a:cs typeface="+mn-cs"/>
              </a:rPr>
              <a:t>59%</a:t>
            </a: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Avoid the traffic and wasted time of visiting your financial institution branch (</a:t>
            </a:r>
            <a:r>
              <a:rPr kumimoji="0" lang="en-US" b="1" i="0" u="none" strike="noStrike" kern="0" cap="none" spc="0" normalizeH="0" baseline="0" noProof="0" dirty="0">
                <a:ln>
                  <a:noFill/>
                </a:ln>
                <a:solidFill>
                  <a:srgbClr val="000000"/>
                </a:solidFill>
                <a:effectLst/>
                <a:uLnTx/>
                <a:uFillTx/>
                <a:latin typeface="Calibri" panose="020F0502020204030204"/>
                <a:ea typeface="+mn-ea"/>
                <a:cs typeface="+mn-cs"/>
              </a:rPr>
              <a:t>25%</a:t>
            </a: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Avoid inconvenience of waiting in line (</a:t>
            </a:r>
            <a:r>
              <a:rPr kumimoji="0" lang="en-US" b="1" i="0" u="none" strike="noStrike" kern="0" cap="none" spc="0" normalizeH="0" baseline="0" noProof="0" dirty="0">
                <a:ln>
                  <a:noFill/>
                </a:ln>
                <a:solidFill>
                  <a:srgbClr val="000000"/>
                </a:solidFill>
                <a:effectLst/>
                <a:uLnTx/>
                <a:uFillTx/>
                <a:latin typeface="Calibri" panose="020F0502020204030204"/>
                <a:ea typeface="+mn-ea"/>
                <a:cs typeface="+mn-cs"/>
              </a:rPr>
              <a:t>11%</a:t>
            </a: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 </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endParaRPr kumimoji="0" lang="en-US" sz="135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 name="TextBox 12"/>
          <p:cNvSpPr txBox="1"/>
          <p:nvPr/>
        </p:nvSpPr>
        <p:spPr>
          <a:xfrm>
            <a:off x="7868518" y="4282687"/>
            <a:ext cx="3710866" cy="1015663"/>
          </a:xfrm>
          <a:prstGeom prst="rect">
            <a:avLst/>
          </a:prstGeom>
          <a:noFill/>
        </p:spPr>
        <p:txBody>
          <a:bodyPr wrap="square" rtlCol="0">
            <a:spAutoFit/>
          </a:bodyPr>
          <a:lstStyle/>
          <a:p>
            <a:r>
              <a:rPr lang="en-US" sz="2000" b="1" u="sng" dirty="0"/>
              <a:t>Attractiveness Breakdown:</a:t>
            </a:r>
          </a:p>
          <a:p>
            <a:pPr marL="285750" indent="-285750">
              <a:buFont typeface="Arial" panose="020B0604020202020204" pitchFamily="34" charset="0"/>
              <a:buChar char="•"/>
            </a:pPr>
            <a:r>
              <a:rPr lang="en-US" sz="2000" b="1" dirty="0"/>
              <a:t>62%</a:t>
            </a:r>
            <a:r>
              <a:rPr lang="en-US" sz="2000" dirty="0"/>
              <a:t> of ages 18-24 were attracted to idea</a:t>
            </a:r>
          </a:p>
        </p:txBody>
      </p:sp>
      <p:sp>
        <p:nvSpPr>
          <p:cNvPr id="3" name="TextBox 2"/>
          <p:cNvSpPr txBox="1"/>
          <p:nvPr/>
        </p:nvSpPr>
        <p:spPr>
          <a:xfrm>
            <a:off x="9780953" y="1777217"/>
            <a:ext cx="1912816" cy="596705"/>
          </a:xfrm>
          <a:prstGeom prst="rect">
            <a:avLst/>
          </a:prstGeom>
          <a:noFill/>
          <a:ln>
            <a:solidFill>
              <a:schemeClr val="tx1"/>
            </a:solidFill>
          </a:ln>
          <a:effectLst>
            <a:glow rad="139700">
              <a:schemeClr val="accent6">
                <a:satMod val="175000"/>
                <a:alpha val="40000"/>
              </a:schemeClr>
            </a:glow>
          </a:effectLst>
        </p:spPr>
        <p:txBody>
          <a:bodyPr wrap="square" rtlCol="0">
            <a:spAutoFit/>
          </a:bodyPr>
          <a:lstStyle/>
          <a:p>
            <a:endParaRPr lang="en-US" dirty="0"/>
          </a:p>
        </p:txBody>
      </p:sp>
    </p:spTree>
    <p:extLst>
      <p:ext uri="{BB962C8B-B14F-4D97-AF65-F5344CB8AC3E}">
        <p14:creationId xmlns:p14="http://schemas.microsoft.com/office/powerpoint/2010/main" val="2419418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AR/VR Now and Beyond</a:t>
            </a:r>
          </a:p>
        </p:txBody>
      </p:sp>
      <p:sp>
        <p:nvSpPr>
          <p:cNvPr id="15" name="Rectangle 14"/>
          <p:cNvSpPr/>
          <p:nvPr/>
        </p:nvSpPr>
        <p:spPr>
          <a:xfrm>
            <a:off x="2141364" y="1238335"/>
            <a:ext cx="91744" cy="4613405"/>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5" name="Group 4"/>
          <p:cNvGrpSpPr/>
          <p:nvPr/>
        </p:nvGrpSpPr>
        <p:grpSpPr>
          <a:xfrm>
            <a:off x="608095" y="1395001"/>
            <a:ext cx="11317580" cy="1438270"/>
            <a:chOff x="78363" y="1045853"/>
            <a:chExt cx="8490398" cy="1078984"/>
          </a:xfrm>
        </p:grpSpPr>
        <p:grpSp>
          <p:nvGrpSpPr>
            <p:cNvPr id="9" name="Group 8"/>
            <p:cNvGrpSpPr/>
            <p:nvPr/>
          </p:nvGrpSpPr>
          <p:grpSpPr>
            <a:xfrm>
              <a:off x="1489235" y="1135482"/>
              <a:ext cx="7079526" cy="989355"/>
              <a:chOff x="81046" y="693175"/>
              <a:chExt cx="8910554" cy="989355"/>
            </a:xfrm>
          </p:grpSpPr>
          <p:sp>
            <p:nvSpPr>
              <p:cNvPr id="10" name="TextBox 9"/>
              <p:cNvSpPr txBox="1"/>
              <p:nvPr/>
            </p:nvSpPr>
            <p:spPr>
              <a:xfrm>
                <a:off x="81046" y="693175"/>
                <a:ext cx="8910554" cy="300161"/>
              </a:xfrm>
              <a:prstGeom prst="rect">
                <a:avLst/>
              </a:prstGeom>
              <a:solidFill>
                <a:srgbClr val="EF6E35"/>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2000" b="1" dirty="0">
                    <a:solidFill>
                      <a:schemeClr val="bg1"/>
                    </a:solidFill>
                  </a:rPr>
                  <a:t>Today: Appeal to Millennials &amp; Younger Generation</a:t>
                </a:r>
                <a:endParaRPr lang="en-US" sz="2000" dirty="0">
                  <a:solidFill>
                    <a:schemeClr val="bg1"/>
                  </a:solidFill>
                </a:endParaRPr>
              </a:p>
            </p:txBody>
          </p:sp>
          <p:sp>
            <p:nvSpPr>
              <p:cNvPr id="11" name="TextBox 10"/>
              <p:cNvSpPr txBox="1"/>
              <p:nvPr/>
            </p:nvSpPr>
            <p:spPr>
              <a:xfrm>
                <a:off x="166874" y="1151477"/>
                <a:ext cx="8773770" cy="531053"/>
              </a:xfrm>
              <a:prstGeom prst="rect">
                <a:avLst/>
              </a:prstGeom>
              <a:noFill/>
            </p:spPr>
            <p:txBody>
              <a:bodyPr wrap="square" rtlCol="0">
                <a:spAutoFit/>
              </a:bodyPr>
              <a:lstStyle/>
              <a:p>
                <a:pPr marL="380905" indent="-380905">
                  <a:buFont typeface="Arial" panose="020B0604020202020204" pitchFamily="34" charset="0"/>
                  <a:buChar char="•"/>
                </a:pPr>
                <a:r>
                  <a:rPr lang="en-US" sz="2000" b="1" u="sng" dirty="0">
                    <a:solidFill>
                      <a:srgbClr val="4DC05F"/>
                    </a:solidFill>
                  </a:rPr>
                  <a:t>73%</a:t>
                </a:r>
                <a:r>
                  <a:rPr lang="en-US" sz="2000" dirty="0">
                    <a:solidFill>
                      <a:srgbClr val="4DC05F"/>
                    </a:solidFill>
                  </a:rPr>
                  <a:t> of millennials said they are interested in virtual reality</a:t>
                </a:r>
              </a:p>
              <a:p>
                <a:pPr marL="838105" lvl="1" indent="-380905">
                  <a:buFont typeface="Arial" panose="020B0604020202020204" pitchFamily="34" charset="0"/>
                  <a:buChar char="•"/>
                </a:pPr>
                <a:r>
                  <a:rPr lang="en-US" sz="2000" dirty="0"/>
                  <a:t>Consider </a:t>
                </a:r>
                <a:r>
                  <a:rPr lang="en-US" sz="2000" dirty="0" err="1"/>
                  <a:t>Playstation</a:t>
                </a:r>
                <a:r>
                  <a:rPr lang="en-US" sz="2000" dirty="0"/>
                  <a:t>, Oculus, Snapchat, Facebook, Southwest Airlines</a:t>
                </a:r>
              </a:p>
            </p:txBody>
          </p:sp>
        </p:grpSp>
        <p:sp>
          <p:nvSpPr>
            <p:cNvPr id="16" name="Oval 15"/>
            <p:cNvSpPr/>
            <p:nvPr/>
          </p:nvSpPr>
          <p:spPr>
            <a:xfrm>
              <a:off x="966436" y="1045853"/>
              <a:ext cx="590988" cy="590988"/>
            </a:xfrm>
            <a:prstGeom prst="ellipse">
              <a:avLst/>
            </a:prstGeom>
            <a:solidFill>
              <a:srgbClr val="EF6E35"/>
            </a:solidFill>
            <a:ln>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000" dirty="0"/>
            </a:p>
          </p:txBody>
        </p:sp>
        <p:sp>
          <p:nvSpPr>
            <p:cNvPr id="19" name="TextBox 18"/>
            <p:cNvSpPr txBox="1"/>
            <p:nvPr/>
          </p:nvSpPr>
          <p:spPr>
            <a:xfrm>
              <a:off x="78363" y="1202811"/>
              <a:ext cx="737419" cy="277071"/>
            </a:xfrm>
            <a:prstGeom prst="rect">
              <a:avLst/>
            </a:prstGeom>
            <a:solidFill>
              <a:schemeClr val="bg1">
                <a:lumMod val="95000"/>
              </a:schemeClr>
            </a:solidFill>
            <a:ln w="38100">
              <a:solidFill>
                <a:srgbClr val="EF6E35"/>
              </a:solidFill>
            </a:ln>
          </p:spPr>
          <p:txBody>
            <a:bodyPr wrap="square" rtlCol="0">
              <a:spAutoFit/>
            </a:bodyPr>
            <a:lstStyle/>
            <a:p>
              <a:pPr algn="ctr"/>
              <a:r>
                <a:rPr lang="en-US" dirty="0"/>
                <a:t>Today</a:t>
              </a:r>
            </a:p>
          </p:txBody>
        </p:sp>
        <p:sp>
          <p:nvSpPr>
            <p:cNvPr id="26" name="Freeform 54"/>
            <p:cNvSpPr>
              <a:spLocks noEditPoints="1"/>
            </p:cNvSpPr>
            <p:nvPr/>
          </p:nvSpPr>
          <p:spPr bwMode="auto">
            <a:xfrm>
              <a:off x="1156149" y="1108034"/>
              <a:ext cx="211562" cy="424228"/>
            </a:xfrm>
            <a:custGeom>
              <a:avLst/>
              <a:gdLst>
                <a:gd name="T0" fmla="*/ 108 w 244"/>
                <a:gd name="T1" fmla="*/ 90 h 489"/>
                <a:gd name="T2" fmla="*/ 151 w 244"/>
                <a:gd name="T3" fmla="*/ 82 h 489"/>
                <a:gd name="T4" fmla="*/ 151 w 244"/>
                <a:gd name="T5" fmla="*/ 10 h 489"/>
                <a:gd name="T6" fmla="*/ 108 w 244"/>
                <a:gd name="T7" fmla="*/ 2 h 489"/>
                <a:gd name="T8" fmla="*/ 77 w 244"/>
                <a:gd name="T9" fmla="*/ 32 h 489"/>
                <a:gd name="T10" fmla="*/ 77 w 244"/>
                <a:gd name="T11" fmla="*/ 60 h 489"/>
                <a:gd name="T12" fmla="*/ 242 w 244"/>
                <a:gd name="T13" fmla="*/ 274 h 489"/>
                <a:gd name="T14" fmla="*/ 241 w 244"/>
                <a:gd name="T15" fmla="*/ 271 h 489"/>
                <a:gd name="T16" fmla="*/ 233 w 244"/>
                <a:gd name="T17" fmla="*/ 245 h 489"/>
                <a:gd name="T18" fmla="*/ 229 w 244"/>
                <a:gd name="T19" fmla="*/ 233 h 489"/>
                <a:gd name="T20" fmla="*/ 216 w 244"/>
                <a:gd name="T21" fmla="*/ 195 h 489"/>
                <a:gd name="T22" fmla="*/ 204 w 244"/>
                <a:gd name="T23" fmla="*/ 160 h 489"/>
                <a:gd name="T24" fmla="*/ 196 w 244"/>
                <a:gd name="T25" fmla="*/ 138 h 489"/>
                <a:gd name="T26" fmla="*/ 190 w 244"/>
                <a:gd name="T27" fmla="*/ 126 h 489"/>
                <a:gd name="T28" fmla="*/ 177 w 244"/>
                <a:gd name="T29" fmla="*/ 114 h 489"/>
                <a:gd name="T30" fmla="*/ 149 w 244"/>
                <a:gd name="T31" fmla="*/ 105 h 489"/>
                <a:gd name="T32" fmla="*/ 122 w 244"/>
                <a:gd name="T33" fmla="*/ 103 h 489"/>
                <a:gd name="T34" fmla="*/ 83 w 244"/>
                <a:gd name="T35" fmla="*/ 107 h 489"/>
                <a:gd name="T36" fmla="*/ 47 w 244"/>
                <a:gd name="T37" fmla="*/ 138 h 489"/>
                <a:gd name="T38" fmla="*/ 39 w 244"/>
                <a:gd name="T39" fmla="*/ 160 h 489"/>
                <a:gd name="T40" fmla="*/ 25 w 244"/>
                <a:gd name="T41" fmla="*/ 200 h 489"/>
                <a:gd name="T42" fmla="*/ 16 w 244"/>
                <a:gd name="T43" fmla="*/ 228 h 489"/>
                <a:gd name="T44" fmla="*/ 7 w 244"/>
                <a:gd name="T45" fmla="*/ 256 h 489"/>
                <a:gd name="T46" fmla="*/ 2 w 244"/>
                <a:gd name="T47" fmla="*/ 270 h 489"/>
                <a:gd name="T48" fmla="*/ 1 w 244"/>
                <a:gd name="T49" fmla="*/ 274 h 489"/>
                <a:gd name="T50" fmla="*/ 10 w 244"/>
                <a:gd name="T51" fmla="*/ 293 h 489"/>
                <a:gd name="T52" fmla="*/ 16 w 244"/>
                <a:gd name="T53" fmla="*/ 295 h 489"/>
                <a:gd name="T54" fmla="*/ 35 w 244"/>
                <a:gd name="T55" fmla="*/ 286 h 489"/>
                <a:gd name="T56" fmla="*/ 68 w 244"/>
                <a:gd name="T57" fmla="*/ 240 h 489"/>
                <a:gd name="T58" fmla="*/ 68 w 244"/>
                <a:gd name="T59" fmla="*/ 271 h 489"/>
                <a:gd name="T60" fmla="*/ 67 w 244"/>
                <a:gd name="T61" fmla="*/ 303 h 489"/>
                <a:gd name="T62" fmla="*/ 65 w 244"/>
                <a:gd name="T63" fmla="*/ 365 h 489"/>
                <a:gd name="T64" fmla="*/ 63 w 244"/>
                <a:gd name="T65" fmla="*/ 446 h 489"/>
                <a:gd name="T66" fmla="*/ 62 w 244"/>
                <a:gd name="T67" fmla="*/ 469 h 489"/>
                <a:gd name="T68" fmla="*/ 63 w 244"/>
                <a:gd name="T69" fmla="*/ 474 h 489"/>
                <a:gd name="T70" fmla="*/ 70 w 244"/>
                <a:gd name="T71" fmla="*/ 483 h 489"/>
                <a:gd name="T72" fmla="*/ 85 w 244"/>
                <a:gd name="T73" fmla="*/ 489 h 489"/>
                <a:gd name="T74" fmla="*/ 96 w 244"/>
                <a:gd name="T75" fmla="*/ 486 h 489"/>
                <a:gd name="T76" fmla="*/ 105 w 244"/>
                <a:gd name="T77" fmla="*/ 478 h 489"/>
                <a:gd name="T78" fmla="*/ 122 w 244"/>
                <a:gd name="T79" fmla="*/ 345 h 489"/>
                <a:gd name="T80" fmla="*/ 137 w 244"/>
                <a:gd name="T81" fmla="*/ 474 h 489"/>
                <a:gd name="T82" fmla="*/ 147 w 244"/>
                <a:gd name="T83" fmla="*/ 486 h 489"/>
                <a:gd name="T84" fmla="*/ 158 w 244"/>
                <a:gd name="T85" fmla="*/ 489 h 489"/>
                <a:gd name="T86" fmla="*/ 181 w 244"/>
                <a:gd name="T87" fmla="*/ 470 h 489"/>
                <a:gd name="T88" fmla="*/ 181 w 244"/>
                <a:gd name="T89" fmla="*/ 468 h 489"/>
                <a:gd name="T90" fmla="*/ 180 w 244"/>
                <a:gd name="T91" fmla="*/ 440 h 489"/>
                <a:gd name="T92" fmla="*/ 177 w 244"/>
                <a:gd name="T93" fmla="*/ 345 h 489"/>
                <a:gd name="T94" fmla="*/ 176 w 244"/>
                <a:gd name="T95" fmla="*/ 303 h 489"/>
                <a:gd name="T96" fmla="*/ 174 w 244"/>
                <a:gd name="T97" fmla="*/ 212 h 489"/>
                <a:gd name="T98" fmla="*/ 212 w 244"/>
                <a:gd name="T99" fmla="*/ 292 h 489"/>
                <a:gd name="T100" fmla="*/ 227 w 244"/>
                <a:gd name="T101" fmla="*/ 295 h 489"/>
                <a:gd name="T102" fmla="*/ 242 w 244"/>
                <a:gd name="T103"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489">
                  <a:moveTo>
                    <a:pt x="81" y="68"/>
                  </a:moveTo>
                  <a:cubicBezTo>
                    <a:pt x="87" y="78"/>
                    <a:pt x="96" y="86"/>
                    <a:pt x="108" y="90"/>
                  </a:cubicBezTo>
                  <a:cubicBezTo>
                    <a:pt x="112" y="91"/>
                    <a:pt x="117" y="92"/>
                    <a:pt x="122" y="92"/>
                  </a:cubicBezTo>
                  <a:cubicBezTo>
                    <a:pt x="133" y="92"/>
                    <a:pt x="143" y="88"/>
                    <a:pt x="151" y="82"/>
                  </a:cubicBezTo>
                  <a:cubicBezTo>
                    <a:pt x="161" y="73"/>
                    <a:pt x="168" y="60"/>
                    <a:pt x="168" y="46"/>
                  </a:cubicBezTo>
                  <a:cubicBezTo>
                    <a:pt x="168" y="32"/>
                    <a:pt x="161" y="19"/>
                    <a:pt x="151" y="10"/>
                  </a:cubicBezTo>
                  <a:cubicBezTo>
                    <a:pt x="143" y="4"/>
                    <a:pt x="133" y="0"/>
                    <a:pt x="122" y="0"/>
                  </a:cubicBezTo>
                  <a:cubicBezTo>
                    <a:pt x="117" y="0"/>
                    <a:pt x="112" y="0"/>
                    <a:pt x="108" y="2"/>
                  </a:cubicBezTo>
                  <a:cubicBezTo>
                    <a:pt x="96" y="5"/>
                    <a:pt x="87" y="13"/>
                    <a:pt x="81" y="24"/>
                  </a:cubicBezTo>
                  <a:cubicBezTo>
                    <a:pt x="79" y="27"/>
                    <a:pt x="78" y="29"/>
                    <a:pt x="77" y="32"/>
                  </a:cubicBezTo>
                  <a:cubicBezTo>
                    <a:pt x="76" y="37"/>
                    <a:pt x="75" y="41"/>
                    <a:pt x="75" y="46"/>
                  </a:cubicBezTo>
                  <a:cubicBezTo>
                    <a:pt x="75" y="51"/>
                    <a:pt x="76" y="55"/>
                    <a:pt x="77" y="60"/>
                  </a:cubicBezTo>
                  <a:cubicBezTo>
                    <a:pt x="78" y="63"/>
                    <a:pt x="79" y="65"/>
                    <a:pt x="81" y="68"/>
                  </a:cubicBezTo>
                  <a:close/>
                  <a:moveTo>
                    <a:pt x="242" y="274"/>
                  </a:moveTo>
                  <a:cubicBezTo>
                    <a:pt x="242" y="274"/>
                    <a:pt x="242" y="274"/>
                    <a:pt x="242" y="273"/>
                  </a:cubicBezTo>
                  <a:cubicBezTo>
                    <a:pt x="242" y="273"/>
                    <a:pt x="242" y="272"/>
                    <a:pt x="241" y="271"/>
                  </a:cubicBezTo>
                  <a:cubicBezTo>
                    <a:pt x="240" y="269"/>
                    <a:pt x="238" y="263"/>
                    <a:pt x="236" y="256"/>
                  </a:cubicBezTo>
                  <a:cubicBezTo>
                    <a:pt x="235" y="253"/>
                    <a:pt x="234" y="249"/>
                    <a:pt x="233" y="245"/>
                  </a:cubicBezTo>
                  <a:cubicBezTo>
                    <a:pt x="232" y="243"/>
                    <a:pt x="231" y="240"/>
                    <a:pt x="230" y="237"/>
                  </a:cubicBezTo>
                  <a:cubicBezTo>
                    <a:pt x="230" y="236"/>
                    <a:pt x="229" y="234"/>
                    <a:pt x="229" y="233"/>
                  </a:cubicBezTo>
                  <a:cubicBezTo>
                    <a:pt x="226" y="225"/>
                    <a:pt x="224" y="218"/>
                    <a:pt x="221" y="210"/>
                  </a:cubicBezTo>
                  <a:cubicBezTo>
                    <a:pt x="220" y="205"/>
                    <a:pt x="218" y="200"/>
                    <a:pt x="216" y="195"/>
                  </a:cubicBezTo>
                  <a:cubicBezTo>
                    <a:pt x="215" y="191"/>
                    <a:pt x="213" y="186"/>
                    <a:pt x="212" y="181"/>
                  </a:cubicBezTo>
                  <a:cubicBezTo>
                    <a:pt x="209" y="174"/>
                    <a:pt x="207" y="167"/>
                    <a:pt x="204" y="160"/>
                  </a:cubicBezTo>
                  <a:cubicBezTo>
                    <a:pt x="202" y="152"/>
                    <a:pt x="199" y="145"/>
                    <a:pt x="197" y="140"/>
                  </a:cubicBezTo>
                  <a:cubicBezTo>
                    <a:pt x="197" y="140"/>
                    <a:pt x="197" y="139"/>
                    <a:pt x="196" y="138"/>
                  </a:cubicBezTo>
                  <a:cubicBezTo>
                    <a:pt x="195" y="136"/>
                    <a:pt x="195" y="134"/>
                    <a:pt x="194" y="133"/>
                  </a:cubicBezTo>
                  <a:cubicBezTo>
                    <a:pt x="193" y="130"/>
                    <a:pt x="191" y="128"/>
                    <a:pt x="190" y="126"/>
                  </a:cubicBezTo>
                  <a:cubicBezTo>
                    <a:pt x="188" y="123"/>
                    <a:pt x="186" y="121"/>
                    <a:pt x="184" y="119"/>
                  </a:cubicBezTo>
                  <a:cubicBezTo>
                    <a:pt x="182" y="117"/>
                    <a:pt x="180" y="116"/>
                    <a:pt x="177" y="114"/>
                  </a:cubicBezTo>
                  <a:cubicBezTo>
                    <a:pt x="174" y="112"/>
                    <a:pt x="170" y="110"/>
                    <a:pt x="165" y="108"/>
                  </a:cubicBezTo>
                  <a:cubicBezTo>
                    <a:pt x="160" y="107"/>
                    <a:pt x="155" y="106"/>
                    <a:pt x="149" y="105"/>
                  </a:cubicBezTo>
                  <a:cubicBezTo>
                    <a:pt x="147" y="105"/>
                    <a:pt x="145" y="104"/>
                    <a:pt x="143" y="104"/>
                  </a:cubicBezTo>
                  <a:cubicBezTo>
                    <a:pt x="136" y="103"/>
                    <a:pt x="129" y="103"/>
                    <a:pt x="122" y="103"/>
                  </a:cubicBezTo>
                  <a:cubicBezTo>
                    <a:pt x="109" y="103"/>
                    <a:pt x="98" y="104"/>
                    <a:pt x="89" y="106"/>
                  </a:cubicBezTo>
                  <a:cubicBezTo>
                    <a:pt x="87" y="106"/>
                    <a:pt x="85" y="107"/>
                    <a:pt x="83" y="107"/>
                  </a:cubicBezTo>
                  <a:cubicBezTo>
                    <a:pt x="66" y="111"/>
                    <a:pt x="55" y="120"/>
                    <a:pt x="49" y="133"/>
                  </a:cubicBezTo>
                  <a:cubicBezTo>
                    <a:pt x="48" y="134"/>
                    <a:pt x="48" y="136"/>
                    <a:pt x="47" y="138"/>
                  </a:cubicBezTo>
                  <a:cubicBezTo>
                    <a:pt x="45" y="142"/>
                    <a:pt x="43" y="147"/>
                    <a:pt x="41" y="153"/>
                  </a:cubicBezTo>
                  <a:cubicBezTo>
                    <a:pt x="41" y="155"/>
                    <a:pt x="40" y="157"/>
                    <a:pt x="39" y="160"/>
                  </a:cubicBezTo>
                  <a:cubicBezTo>
                    <a:pt x="36" y="168"/>
                    <a:pt x="33" y="177"/>
                    <a:pt x="30" y="186"/>
                  </a:cubicBezTo>
                  <a:cubicBezTo>
                    <a:pt x="28" y="191"/>
                    <a:pt x="27" y="195"/>
                    <a:pt x="25" y="200"/>
                  </a:cubicBezTo>
                  <a:cubicBezTo>
                    <a:pt x="24" y="203"/>
                    <a:pt x="23" y="206"/>
                    <a:pt x="22" y="210"/>
                  </a:cubicBezTo>
                  <a:cubicBezTo>
                    <a:pt x="20" y="216"/>
                    <a:pt x="18" y="222"/>
                    <a:pt x="16" y="228"/>
                  </a:cubicBezTo>
                  <a:cubicBezTo>
                    <a:pt x="15" y="231"/>
                    <a:pt x="14" y="234"/>
                    <a:pt x="13" y="237"/>
                  </a:cubicBezTo>
                  <a:cubicBezTo>
                    <a:pt x="11" y="244"/>
                    <a:pt x="9" y="251"/>
                    <a:pt x="7" y="256"/>
                  </a:cubicBezTo>
                  <a:cubicBezTo>
                    <a:pt x="6" y="257"/>
                    <a:pt x="6" y="258"/>
                    <a:pt x="6" y="259"/>
                  </a:cubicBezTo>
                  <a:cubicBezTo>
                    <a:pt x="4" y="264"/>
                    <a:pt x="3" y="267"/>
                    <a:pt x="2" y="270"/>
                  </a:cubicBezTo>
                  <a:cubicBezTo>
                    <a:pt x="2" y="272"/>
                    <a:pt x="1" y="273"/>
                    <a:pt x="1" y="273"/>
                  </a:cubicBezTo>
                  <a:cubicBezTo>
                    <a:pt x="1" y="274"/>
                    <a:pt x="1" y="274"/>
                    <a:pt x="1" y="274"/>
                  </a:cubicBezTo>
                  <a:cubicBezTo>
                    <a:pt x="0" y="277"/>
                    <a:pt x="0" y="280"/>
                    <a:pt x="2" y="283"/>
                  </a:cubicBezTo>
                  <a:cubicBezTo>
                    <a:pt x="3" y="287"/>
                    <a:pt x="6" y="291"/>
                    <a:pt x="10" y="293"/>
                  </a:cubicBezTo>
                  <a:cubicBezTo>
                    <a:pt x="11" y="294"/>
                    <a:pt x="12" y="294"/>
                    <a:pt x="13" y="295"/>
                  </a:cubicBezTo>
                  <a:cubicBezTo>
                    <a:pt x="14" y="295"/>
                    <a:pt x="15" y="295"/>
                    <a:pt x="16" y="295"/>
                  </a:cubicBezTo>
                  <a:cubicBezTo>
                    <a:pt x="17" y="296"/>
                    <a:pt x="18" y="296"/>
                    <a:pt x="20" y="296"/>
                  </a:cubicBezTo>
                  <a:cubicBezTo>
                    <a:pt x="27" y="296"/>
                    <a:pt x="33" y="292"/>
                    <a:pt x="35" y="286"/>
                  </a:cubicBezTo>
                  <a:cubicBezTo>
                    <a:pt x="69" y="212"/>
                    <a:pt x="69" y="212"/>
                    <a:pt x="69" y="212"/>
                  </a:cubicBezTo>
                  <a:cubicBezTo>
                    <a:pt x="69" y="221"/>
                    <a:pt x="69" y="230"/>
                    <a:pt x="68" y="240"/>
                  </a:cubicBezTo>
                  <a:cubicBezTo>
                    <a:pt x="68" y="247"/>
                    <a:pt x="68" y="254"/>
                    <a:pt x="68" y="261"/>
                  </a:cubicBezTo>
                  <a:cubicBezTo>
                    <a:pt x="68" y="264"/>
                    <a:pt x="68" y="268"/>
                    <a:pt x="68" y="271"/>
                  </a:cubicBezTo>
                  <a:cubicBezTo>
                    <a:pt x="67" y="278"/>
                    <a:pt x="67" y="285"/>
                    <a:pt x="67" y="292"/>
                  </a:cubicBezTo>
                  <a:cubicBezTo>
                    <a:pt x="67" y="296"/>
                    <a:pt x="67" y="299"/>
                    <a:pt x="67" y="303"/>
                  </a:cubicBezTo>
                  <a:cubicBezTo>
                    <a:pt x="66" y="317"/>
                    <a:pt x="66" y="331"/>
                    <a:pt x="66" y="345"/>
                  </a:cubicBezTo>
                  <a:cubicBezTo>
                    <a:pt x="66" y="352"/>
                    <a:pt x="65" y="358"/>
                    <a:pt x="65" y="365"/>
                  </a:cubicBezTo>
                  <a:cubicBezTo>
                    <a:pt x="65" y="385"/>
                    <a:pt x="64" y="403"/>
                    <a:pt x="64" y="419"/>
                  </a:cubicBezTo>
                  <a:cubicBezTo>
                    <a:pt x="64" y="429"/>
                    <a:pt x="63" y="438"/>
                    <a:pt x="63" y="446"/>
                  </a:cubicBezTo>
                  <a:cubicBezTo>
                    <a:pt x="63" y="448"/>
                    <a:pt x="63" y="450"/>
                    <a:pt x="63" y="451"/>
                  </a:cubicBezTo>
                  <a:cubicBezTo>
                    <a:pt x="63" y="462"/>
                    <a:pt x="63" y="468"/>
                    <a:pt x="62" y="469"/>
                  </a:cubicBezTo>
                  <a:cubicBezTo>
                    <a:pt x="62" y="470"/>
                    <a:pt x="62" y="470"/>
                    <a:pt x="62" y="470"/>
                  </a:cubicBezTo>
                  <a:cubicBezTo>
                    <a:pt x="63" y="471"/>
                    <a:pt x="63" y="473"/>
                    <a:pt x="63" y="474"/>
                  </a:cubicBezTo>
                  <a:cubicBezTo>
                    <a:pt x="64" y="475"/>
                    <a:pt x="64" y="476"/>
                    <a:pt x="65" y="478"/>
                  </a:cubicBezTo>
                  <a:cubicBezTo>
                    <a:pt x="66" y="480"/>
                    <a:pt x="68" y="482"/>
                    <a:pt x="70" y="483"/>
                  </a:cubicBezTo>
                  <a:cubicBezTo>
                    <a:pt x="71" y="484"/>
                    <a:pt x="72" y="485"/>
                    <a:pt x="73" y="486"/>
                  </a:cubicBezTo>
                  <a:cubicBezTo>
                    <a:pt x="76" y="488"/>
                    <a:pt x="80" y="489"/>
                    <a:pt x="85" y="489"/>
                  </a:cubicBezTo>
                  <a:cubicBezTo>
                    <a:pt x="86" y="489"/>
                    <a:pt x="88" y="489"/>
                    <a:pt x="89" y="489"/>
                  </a:cubicBezTo>
                  <a:cubicBezTo>
                    <a:pt x="92" y="488"/>
                    <a:pt x="94" y="487"/>
                    <a:pt x="96" y="486"/>
                  </a:cubicBezTo>
                  <a:cubicBezTo>
                    <a:pt x="99" y="484"/>
                    <a:pt x="101" y="483"/>
                    <a:pt x="102" y="481"/>
                  </a:cubicBezTo>
                  <a:cubicBezTo>
                    <a:pt x="103" y="480"/>
                    <a:pt x="104" y="479"/>
                    <a:pt x="105" y="478"/>
                  </a:cubicBezTo>
                  <a:cubicBezTo>
                    <a:pt x="106" y="475"/>
                    <a:pt x="107" y="473"/>
                    <a:pt x="107" y="470"/>
                  </a:cubicBezTo>
                  <a:cubicBezTo>
                    <a:pt x="122" y="345"/>
                    <a:pt x="122" y="345"/>
                    <a:pt x="122" y="345"/>
                  </a:cubicBezTo>
                  <a:cubicBezTo>
                    <a:pt x="136" y="470"/>
                    <a:pt x="136" y="470"/>
                    <a:pt x="136" y="470"/>
                  </a:cubicBezTo>
                  <a:cubicBezTo>
                    <a:pt x="136" y="472"/>
                    <a:pt x="137" y="473"/>
                    <a:pt x="137" y="474"/>
                  </a:cubicBezTo>
                  <a:cubicBezTo>
                    <a:pt x="138" y="478"/>
                    <a:pt x="140" y="481"/>
                    <a:pt x="143" y="484"/>
                  </a:cubicBezTo>
                  <a:cubicBezTo>
                    <a:pt x="144" y="484"/>
                    <a:pt x="145" y="485"/>
                    <a:pt x="147" y="486"/>
                  </a:cubicBezTo>
                  <a:cubicBezTo>
                    <a:pt x="150" y="488"/>
                    <a:pt x="154" y="489"/>
                    <a:pt x="158" y="489"/>
                  </a:cubicBezTo>
                  <a:cubicBezTo>
                    <a:pt x="158" y="489"/>
                    <a:pt x="158" y="489"/>
                    <a:pt x="158" y="489"/>
                  </a:cubicBezTo>
                  <a:cubicBezTo>
                    <a:pt x="160" y="489"/>
                    <a:pt x="161" y="489"/>
                    <a:pt x="163" y="489"/>
                  </a:cubicBezTo>
                  <a:cubicBezTo>
                    <a:pt x="172" y="487"/>
                    <a:pt x="180" y="479"/>
                    <a:pt x="181" y="470"/>
                  </a:cubicBezTo>
                  <a:cubicBezTo>
                    <a:pt x="181" y="470"/>
                    <a:pt x="181" y="470"/>
                    <a:pt x="181" y="469"/>
                  </a:cubicBezTo>
                  <a:cubicBezTo>
                    <a:pt x="181" y="469"/>
                    <a:pt x="181" y="469"/>
                    <a:pt x="181" y="468"/>
                  </a:cubicBezTo>
                  <a:cubicBezTo>
                    <a:pt x="181" y="468"/>
                    <a:pt x="180" y="467"/>
                    <a:pt x="180" y="466"/>
                  </a:cubicBezTo>
                  <a:cubicBezTo>
                    <a:pt x="180" y="462"/>
                    <a:pt x="180" y="453"/>
                    <a:pt x="180" y="440"/>
                  </a:cubicBezTo>
                  <a:cubicBezTo>
                    <a:pt x="180" y="434"/>
                    <a:pt x="179" y="427"/>
                    <a:pt x="179" y="419"/>
                  </a:cubicBezTo>
                  <a:cubicBezTo>
                    <a:pt x="179" y="398"/>
                    <a:pt x="178" y="372"/>
                    <a:pt x="177" y="345"/>
                  </a:cubicBezTo>
                  <a:cubicBezTo>
                    <a:pt x="177" y="341"/>
                    <a:pt x="177" y="338"/>
                    <a:pt x="177" y="334"/>
                  </a:cubicBezTo>
                  <a:cubicBezTo>
                    <a:pt x="177" y="324"/>
                    <a:pt x="177" y="313"/>
                    <a:pt x="176" y="303"/>
                  </a:cubicBezTo>
                  <a:cubicBezTo>
                    <a:pt x="176" y="299"/>
                    <a:pt x="176" y="296"/>
                    <a:pt x="176" y="292"/>
                  </a:cubicBezTo>
                  <a:cubicBezTo>
                    <a:pt x="175" y="264"/>
                    <a:pt x="175" y="236"/>
                    <a:pt x="174" y="212"/>
                  </a:cubicBezTo>
                  <a:cubicBezTo>
                    <a:pt x="208" y="286"/>
                    <a:pt x="208" y="286"/>
                    <a:pt x="208" y="286"/>
                  </a:cubicBezTo>
                  <a:cubicBezTo>
                    <a:pt x="209" y="288"/>
                    <a:pt x="210" y="290"/>
                    <a:pt x="212" y="292"/>
                  </a:cubicBezTo>
                  <a:cubicBezTo>
                    <a:pt x="215" y="294"/>
                    <a:pt x="219" y="296"/>
                    <a:pt x="224" y="296"/>
                  </a:cubicBezTo>
                  <a:cubicBezTo>
                    <a:pt x="225" y="296"/>
                    <a:pt x="226" y="296"/>
                    <a:pt x="227" y="295"/>
                  </a:cubicBezTo>
                  <a:cubicBezTo>
                    <a:pt x="228" y="295"/>
                    <a:pt x="229" y="295"/>
                    <a:pt x="230" y="295"/>
                  </a:cubicBezTo>
                  <a:cubicBezTo>
                    <a:pt x="239" y="291"/>
                    <a:pt x="244" y="282"/>
                    <a:pt x="242" y="274"/>
                  </a:cubicBez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pPr defTabSz="1625154"/>
              <a:endParaRPr lang="en-US" sz="2000" dirty="0">
                <a:solidFill>
                  <a:srgbClr val="57565A"/>
                </a:solidFill>
              </a:endParaRPr>
            </a:p>
          </p:txBody>
        </p:sp>
      </p:grpSp>
      <p:grpSp>
        <p:nvGrpSpPr>
          <p:cNvPr id="29" name="Group 28"/>
          <p:cNvGrpSpPr/>
          <p:nvPr/>
        </p:nvGrpSpPr>
        <p:grpSpPr>
          <a:xfrm>
            <a:off x="441957" y="2972950"/>
            <a:ext cx="11485180" cy="1550541"/>
            <a:chOff x="-47373" y="2229621"/>
            <a:chExt cx="8616132" cy="1163208"/>
          </a:xfrm>
        </p:grpSpPr>
        <p:grpSp>
          <p:nvGrpSpPr>
            <p:cNvPr id="8" name="Group 7"/>
            <p:cNvGrpSpPr/>
            <p:nvPr/>
          </p:nvGrpSpPr>
          <p:grpSpPr>
            <a:xfrm>
              <a:off x="1489234" y="2322260"/>
              <a:ext cx="7079525" cy="1070569"/>
              <a:chOff x="81046" y="693175"/>
              <a:chExt cx="8910553" cy="1070569"/>
            </a:xfrm>
          </p:grpSpPr>
          <p:sp>
            <p:nvSpPr>
              <p:cNvPr id="6" name="TextBox 5"/>
              <p:cNvSpPr txBox="1"/>
              <p:nvPr/>
            </p:nvSpPr>
            <p:spPr>
              <a:xfrm>
                <a:off x="81046" y="693175"/>
                <a:ext cx="8910553" cy="300161"/>
              </a:xfrm>
              <a:prstGeom prst="rect">
                <a:avLst/>
              </a:prstGeom>
              <a:solidFill>
                <a:srgbClr val="9F2C93"/>
              </a:solidFill>
            </p:spPr>
            <p:txBody>
              <a:bodyPr wrap="square" rtlCol="0">
                <a:spAutoFit/>
              </a:bodyPr>
              <a:lstStyle/>
              <a:p>
                <a:r>
                  <a:rPr lang="en-US" sz="2000" b="1" dirty="0">
                    <a:solidFill>
                      <a:schemeClr val="bg1"/>
                    </a:solidFill>
                  </a:rPr>
                  <a:t>2018: Augmented Reality in the Mainstream</a:t>
                </a:r>
                <a:endParaRPr lang="en-US" sz="2000" dirty="0">
                  <a:solidFill>
                    <a:schemeClr val="bg1"/>
                  </a:solidFill>
                </a:endParaRPr>
              </a:p>
            </p:txBody>
          </p:sp>
          <p:sp>
            <p:nvSpPr>
              <p:cNvPr id="7" name="TextBox 6"/>
              <p:cNvSpPr txBox="1"/>
              <p:nvPr/>
            </p:nvSpPr>
            <p:spPr>
              <a:xfrm>
                <a:off x="166874" y="1071066"/>
                <a:ext cx="8773771" cy="692678"/>
              </a:xfrm>
              <a:prstGeom prst="rect">
                <a:avLst/>
              </a:prstGeom>
              <a:noFill/>
            </p:spPr>
            <p:txBody>
              <a:bodyPr wrap="square" rtlCol="0">
                <a:spAutoFit/>
              </a:bodyPr>
              <a:lstStyle/>
              <a:p>
                <a:pPr marL="380905" indent="-380905">
                  <a:buFont typeface="Arial" panose="020B0604020202020204" pitchFamily="34" charset="0"/>
                  <a:buChar char="•"/>
                </a:pPr>
                <a:r>
                  <a:rPr lang="en-US" dirty="0"/>
                  <a:t>Over a </a:t>
                </a:r>
                <a:r>
                  <a:rPr lang="en-US" b="1" dirty="0">
                    <a:solidFill>
                      <a:srgbClr val="EF6E35"/>
                    </a:solidFill>
                  </a:rPr>
                  <a:t>billion smartphones users </a:t>
                </a:r>
                <a:r>
                  <a:rPr lang="en-US" dirty="0"/>
                  <a:t>will create augmented reality content at least once in 2018</a:t>
                </a:r>
              </a:p>
              <a:p>
                <a:pPr marL="380905" indent="-380905">
                  <a:buFont typeface="Arial" panose="020B0604020202020204" pitchFamily="34" charset="0"/>
                  <a:buChar char="•"/>
                </a:pPr>
                <a:r>
                  <a:rPr lang="en-US" b="1" dirty="0"/>
                  <a:t>Billions of people are likely to view (on smartphones or other screens) AR content</a:t>
                </a:r>
                <a:r>
                  <a:rPr lang="en-US" dirty="0"/>
                  <a:t> created on a phone</a:t>
                </a:r>
              </a:p>
            </p:txBody>
          </p:sp>
        </p:grpSp>
        <p:sp>
          <p:nvSpPr>
            <p:cNvPr id="17" name="Oval 16"/>
            <p:cNvSpPr/>
            <p:nvPr/>
          </p:nvSpPr>
          <p:spPr>
            <a:xfrm>
              <a:off x="966436" y="2229621"/>
              <a:ext cx="590988" cy="590988"/>
            </a:xfrm>
            <a:prstGeom prst="ellipse">
              <a:avLst/>
            </a:prstGeom>
            <a:solidFill>
              <a:srgbClr val="9F2C9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 name="TextBox 19"/>
            <p:cNvSpPr txBox="1"/>
            <p:nvPr/>
          </p:nvSpPr>
          <p:spPr>
            <a:xfrm>
              <a:off x="-47373" y="2266407"/>
              <a:ext cx="980766" cy="692677"/>
            </a:xfrm>
            <a:prstGeom prst="rect">
              <a:avLst/>
            </a:prstGeom>
            <a:solidFill>
              <a:schemeClr val="bg1">
                <a:lumMod val="95000"/>
              </a:schemeClr>
            </a:solidFill>
            <a:ln w="38100">
              <a:solidFill>
                <a:srgbClr val="9F2C93"/>
              </a:solidFill>
            </a:ln>
          </p:spPr>
          <p:txBody>
            <a:bodyPr wrap="square" rtlCol="0">
              <a:spAutoFit/>
            </a:bodyPr>
            <a:lstStyle/>
            <a:p>
              <a:pPr algn="ctr"/>
              <a:r>
                <a:rPr lang="en-US" dirty="0"/>
                <a:t>Near Term (2019-2020)</a:t>
              </a:r>
            </a:p>
          </p:txBody>
        </p:sp>
        <p:sp>
          <p:nvSpPr>
            <p:cNvPr id="27" name="Freeform 86"/>
            <p:cNvSpPr>
              <a:spLocks noEditPoints="1"/>
            </p:cNvSpPr>
            <p:nvPr/>
          </p:nvSpPr>
          <p:spPr bwMode="auto">
            <a:xfrm>
              <a:off x="1089788" y="2329369"/>
              <a:ext cx="352938" cy="391492"/>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pPr defTabSz="1625154"/>
              <a:endParaRPr lang="en-US" sz="2000" dirty="0">
                <a:solidFill>
                  <a:srgbClr val="57565A"/>
                </a:solidFill>
              </a:endParaRPr>
            </a:p>
          </p:txBody>
        </p:sp>
      </p:grpSp>
      <p:grpSp>
        <p:nvGrpSpPr>
          <p:cNvPr id="30" name="Group 29"/>
          <p:cNvGrpSpPr/>
          <p:nvPr/>
        </p:nvGrpSpPr>
        <p:grpSpPr>
          <a:xfrm>
            <a:off x="501997" y="4534567"/>
            <a:ext cx="11425143" cy="1569653"/>
            <a:chOff x="-2328" y="3401144"/>
            <a:chExt cx="8571089" cy="1177547"/>
          </a:xfrm>
        </p:grpSpPr>
        <p:grpSp>
          <p:nvGrpSpPr>
            <p:cNvPr id="12" name="Group 11"/>
            <p:cNvGrpSpPr/>
            <p:nvPr/>
          </p:nvGrpSpPr>
          <p:grpSpPr>
            <a:xfrm>
              <a:off x="1489234" y="3505175"/>
              <a:ext cx="7079527" cy="1073516"/>
              <a:chOff x="81044" y="693175"/>
              <a:chExt cx="8910555" cy="1073516"/>
            </a:xfrm>
          </p:grpSpPr>
          <p:sp>
            <p:nvSpPr>
              <p:cNvPr id="13" name="TextBox 12"/>
              <p:cNvSpPr txBox="1"/>
              <p:nvPr/>
            </p:nvSpPr>
            <p:spPr>
              <a:xfrm>
                <a:off x="81044" y="693175"/>
                <a:ext cx="8910555" cy="300161"/>
              </a:xfrm>
              <a:prstGeom prst="rect">
                <a:avLst/>
              </a:prstGeom>
              <a:solidFill>
                <a:srgbClr val="4DC05F"/>
              </a:solidFill>
            </p:spPr>
            <p:txBody>
              <a:bodyPr wrap="square" rtlCol="0">
                <a:spAutoFit/>
              </a:bodyPr>
              <a:lstStyle/>
              <a:p>
                <a:r>
                  <a:rPr lang="en-US" sz="2000" b="1" dirty="0">
                    <a:solidFill>
                      <a:schemeClr val="bg1"/>
                    </a:solidFill>
                  </a:rPr>
                  <a:t>Beyond: Technology Enhancements will Drive Growth</a:t>
                </a:r>
                <a:endParaRPr lang="en-US" sz="2000" dirty="0">
                  <a:solidFill>
                    <a:schemeClr val="bg1"/>
                  </a:solidFill>
                </a:endParaRPr>
              </a:p>
            </p:txBody>
          </p:sp>
          <p:sp>
            <p:nvSpPr>
              <p:cNvPr id="14" name="TextBox 13"/>
              <p:cNvSpPr txBox="1"/>
              <p:nvPr/>
            </p:nvSpPr>
            <p:spPr>
              <a:xfrm>
                <a:off x="166874" y="1074013"/>
                <a:ext cx="8773770" cy="692678"/>
              </a:xfrm>
              <a:prstGeom prst="rect">
                <a:avLst/>
              </a:prstGeom>
              <a:noFill/>
            </p:spPr>
            <p:txBody>
              <a:bodyPr wrap="square" rtlCol="0">
                <a:spAutoFit/>
              </a:bodyPr>
              <a:lstStyle/>
              <a:p>
                <a:pPr marL="380905" indent="-380905">
                  <a:buFont typeface="Arial" panose="020B0604020202020204" pitchFamily="34" charset="0"/>
                  <a:buChar char="•"/>
                </a:pPr>
                <a:r>
                  <a:rPr lang="en-US" dirty="0"/>
                  <a:t>Core enabling technologies (particularly in cameras) will continue to improve</a:t>
                </a:r>
              </a:p>
              <a:p>
                <a:pPr marL="380905" indent="-380905">
                  <a:buFont typeface="Arial" panose="020B0604020202020204" pitchFamily="34" charset="0"/>
                  <a:buChar char="•"/>
                </a:pPr>
                <a:r>
                  <a:rPr lang="en-US" dirty="0"/>
                  <a:t>Content will look even more photorealistic, and will have enhanced feature detection</a:t>
                </a:r>
              </a:p>
              <a:p>
                <a:pPr marL="380905" indent="-380905">
                  <a:buFont typeface="Arial" panose="020B0604020202020204" pitchFamily="34" charset="0"/>
                  <a:buChar char="•"/>
                </a:pPr>
                <a:r>
                  <a:rPr lang="en-US" dirty="0">
                    <a:solidFill>
                      <a:srgbClr val="9F2C93"/>
                    </a:solidFill>
                  </a:rPr>
                  <a:t>AR </a:t>
                </a:r>
                <a:r>
                  <a:rPr lang="en-US" b="1" dirty="0">
                    <a:solidFill>
                      <a:srgbClr val="9F2C93"/>
                    </a:solidFill>
                  </a:rPr>
                  <a:t>revenues are expected to grow to $1B</a:t>
                </a:r>
                <a:r>
                  <a:rPr lang="en-US" dirty="0">
                    <a:solidFill>
                      <a:srgbClr val="9F2C93"/>
                    </a:solidFill>
                  </a:rPr>
                  <a:t> </a:t>
                </a:r>
                <a:r>
                  <a:rPr lang="en-US" dirty="0"/>
                  <a:t>by 2020</a:t>
                </a:r>
              </a:p>
            </p:txBody>
          </p:sp>
        </p:grpSp>
        <p:sp>
          <p:nvSpPr>
            <p:cNvPr id="18" name="Oval 17"/>
            <p:cNvSpPr/>
            <p:nvPr/>
          </p:nvSpPr>
          <p:spPr>
            <a:xfrm>
              <a:off x="966436" y="3401144"/>
              <a:ext cx="590988" cy="590988"/>
            </a:xfrm>
            <a:prstGeom prst="ellipse">
              <a:avLst/>
            </a:prstGeom>
            <a:solidFill>
              <a:srgbClr val="4DC05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TextBox 20"/>
            <p:cNvSpPr txBox="1"/>
            <p:nvPr/>
          </p:nvSpPr>
          <p:spPr>
            <a:xfrm>
              <a:off x="-2328" y="3435028"/>
              <a:ext cx="880159" cy="484875"/>
            </a:xfrm>
            <a:prstGeom prst="rect">
              <a:avLst/>
            </a:prstGeom>
            <a:solidFill>
              <a:schemeClr val="bg1">
                <a:lumMod val="95000"/>
              </a:schemeClr>
            </a:solidFill>
            <a:ln w="38100">
              <a:solidFill>
                <a:srgbClr val="4DC05F"/>
              </a:solidFill>
            </a:ln>
          </p:spPr>
          <p:txBody>
            <a:bodyPr wrap="square" rtlCol="0">
              <a:spAutoFit/>
            </a:bodyPr>
            <a:lstStyle/>
            <a:p>
              <a:pPr algn="ctr"/>
              <a:r>
                <a:rPr lang="en-US" dirty="0"/>
                <a:t>Beyond</a:t>
              </a:r>
            </a:p>
            <a:p>
              <a:pPr algn="ctr"/>
              <a:r>
                <a:rPr lang="en-US" dirty="0"/>
                <a:t>2020</a:t>
              </a:r>
            </a:p>
          </p:txBody>
        </p:sp>
        <p:sp>
          <p:nvSpPr>
            <p:cNvPr id="28" name="Freeform 36"/>
            <p:cNvSpPr>
              <a:spLocks noEditPoints="1"/>
            </p:cNvSpPr>
            <p:nvPr/>
          </p:nvSpPr>
          <p:spPr bwMode="auto">
            <a:xfrm>
              <a:off x="1124201" y="3470349"/>
              <a:ext cx="275458" cy="436142"/>
            </a:xfrm>
            <a:custGeom>
              <a:avLst/>
              <a:gdLst>
                <a:gd name="T0" fmla="*/ 225 w 449"/>
                <a:gd name="T1" fmla="*/ 0 h 710"/>
                <a:gd name="T2" fmla="*/ 0 w 449"/>
                <a:gd name="T3" fmla="*/ 225 h 710"/>
                <a:gd name="T4" fmla="*/ 68 w 449"/>
                <a:gd name="T5" fmla="*/ 395 h 710"/>
                <a:gd name="T6" fmla="*/ 108 w 449"/>
                <a:gd name="T7" fmla="*/ 545 h 710"/>
                <a:gd name="T8" fmla="*/ 108 w 449"/>
                <a:gd name="T9" fmla="*/ 621 h 710"/>
                <a:gd name="T10" fmla="*/ 142 w 449"/>
                <a:gd name="T11" fmla="*/ 655 h 710"/>
                <a:gd name="T12" fmla="*/ 159 w 449"/>
                <a:gd name="T13" fmla="*/ 655 h 710"/>
                <a:gd name="T14" fmla="*/ 225 w 449"/>
                <a:gd name="T15" fmla="*/ 710 h 710"/>
                <a:gd name="T16" fmla="*/ 290 w 449"/>
                <a:gd name="T17" fmla="*/ 655 h 710"/>
                <a:gd name="T18" fmla="*/ 307 w 449"/>
                <a:gd name="T19" fmla="*/ 655 h 710"/>
                <a:gd name="T20" fmla="*/ 341 w 449"/>
                <a:gd name="T21" fmla="*/ 621 h 710"/>
                <a:gd name="T22" fmla="*/ 341 w 449"/>
                <a:gd name="T23" fmla="*/ 545 h 710"/>
                <a:gd name="T24" fmla="*/ 381 w 449"/>
                <a:gd name="T25" fmla="*/ 395 h 710"/>
                <a:gd name="T26" fmla="*/ 449 w 449"/>
                <a:gd name="T27" fmla="*/ 225 h 710"/>
                <a:gd name="T28" fmla="*/ 225 w 449"/>
                <a:gd name="T29" fmla="*/ 0 h 710"/>
                <a:gd name="T30" fmla="*/ 225 w 449"/>
                <a:gd name="T31" fmla="*/ 696 h 710"/>
                <a:gd name="T32" fmla="*/ 173 w 449"/>
                <a:gd name="T33" fmla="*/ 655 h 710"/>
                <a:gd name="T34" fmla="*/ 276 w 449"/>
                <a:gd name="T35" fmla="*/ 655 h 710"/>
                <a:gd name="T36" fmla="*/ 225 w 449"/>
                <a:gd name="T37" fmla="*/ 696 h 710"/>
                <a:gd name="T38" fmla="*/ 307 w 449"/>
                <a:gd name="T39" fmla="*/ 641 h 710"/>
                <a:gd name="T40" fmla="*/ 142 w 449"/>
                <a:gd name="T41" fmla="*/ 641 h 710"/>
                <a:gd name="T42" fmla="*/ 122 w 449"/>
                <a:gd name="T43" fmla="*/ 621 h 710"/>
                <a:gd name="T44" fmla="*/ 122 w 449"/>
                <a:gd name="T45" fmla="*/ 552 h 710"/>
                <a:gd name="T46" fmla="*/ 327 w 449"/>
                <a:gd name="T47" fmla="*/ 552 h 710"/>
                <a:gd name="T48" fmla="*/ 327 w 449"/>
                <a:gd name="T49" fmla="*/ 621 h 710"/>
                <a:gd name="T50" fmla="*/ 307 w 449"/>
                <a:gd name="T51" fmla="*/ 641 h 710"/>
                <a:gd name="T52" fmla="*/ 371 w 449"/>
                <a:gd name="T53" fmla="*/ 385 h 710"/>
                <a:gd name="T54" fmla="*/ 327 w 449"/>
                <a:gd name="T55" fmla="*/ 538 h 710"/>
                <a:gd name="T56" fmla="*/ 232 w 449"/>
                <a:gd name="T57" fmla="*/ 538 h 710"/>
                <a:gd name="T58" fmla="*/ 232 w 449"/>
                <a:gd name="T59" fmla="*/ 306 h 710"/>
                <a:gd name="T60" fmla="*/ 295 w 449"/>
                <a:gd name="T61" fmla="*/ 262 h 710"/>
                <a:gd name="T62" fmla="*/ 314 w 449"/>
                <a:gd name="T63" fmla="*/ 219 h 710"/>
                <a:gd name="T64" fmla="*/ 309 w 449"/>
                <a:gd name="T65" fmla="*/ 210 h 710"/>
                <a:gd name="T66" fmla="*/ 300 w 449"/>
                <a:gd name="T67" fmla="*/ 215 h 710"/>
                <a:gd name="T68" fmla="*/ 225 w 449"/>
                <a:gd name="T69" fmla="*/ 292 h 710"/>
                <a:gd name="T70" fmla="*/ 149 w 449"/>
                <a:gd name="T71" fmla="*/ 215 h 710"/>
                <a:gd name="T72" fmla="*/ 141 w 449"/>
                <a:gd name="T73" fmla="*/ 210 h 710"/>
                <a:gd name="T74" fmla="*/ 135 w 449"/>
                <a:gd name="T75" fmla="*/ 219 h 710"/>
                <a:gd name="T76" fmla="*/ 154 w 449"/>
                <a:gd name="T77" fmla="*/ 262 h 710"/>
                <a:gd name="T78" fmla="*/ 218 w 449"/>
                <a:gd name="T79" fmla="*/ 306 h 710"/>
                <a:gd name="T80" fmla="*/ 218 w 449"/>
                <a:gd name="T81" fmla="*/ 538 h 710"/>
                <a:gd name="T82" fmla="*/ 122 w 449"/>
                <a:gd name="T83" fmla="*/ 538 h 710"/>
                <a:gd name="T84" fmla="*/ 78 w 449"/>
                <a:gd name="T85" fmla="*/ 385 h 710"/>
                <a:gd name="T86" fmla="*/ 14 w 449"/>
                <a:gd name="T87" fmla="*/ 225 h 710"/>
                <a:gd name="T88" fmla="*/ 225 w 449"/>
                <a:gd name="T89" fmla="*/ 14 h 710"/>
                <a:gd name="T90" fmla="*/ 435 w 449"/>
                <a:gd name="T91" fmla="*/ 225 h 710"/>
                <a:gd name="T92" fmla="*/ 371 w 449"/>
                <a:gd name="T93" fmla="*/ 38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710">
                  <a:moveTo>
                    <a:pt x="225" y="0"/>
                  </a:moveTo>
                  <a:cubicBezTo>
                    <a:pt x="101" y="0"/>
                    <a:pt x="0" y="101"/>
                    <a:pt x="0" y="225"/>
                  </a:cubicBezTo>
                  <a:cubicBezTo>
                    <a:pt x="0" y="287"/>
                    <a:pt x="25" y="348"/>
                    <a:pt x="68" y="395"/>
                  </a:cubicBezTo>
                  <a:cubicBezTo>
                    <a:pt x="80" y="407"/>
                    <a:pt x="108" y="447"/>
                    <a:pt x="108" y="545"/>
                  </a:cubicBezTo>
                  <a:cubicBezTo>
                    <a:pt x="108" y="621"/>
                    <a:pt x="108" y="621"/>
                    <a:pt x="108" y="621"/>
                  </a:cubicBezTo>
                  <a:cubicBezTo>
                    <a:pt x="108" y="639"/>
                    <a:pt x="123" y="655"/>
                    <a:pt x="142" y="655"/>
                  </a:cubicBezTo>
                  <a:cubicBezTo>
                    <a:pt x="159" y="655"/>
                    <a:pt x="159" y="655"/>
                    <a:pt x="159" y="655"/>
                  </a:cubicBezTo>
                  <a:cubicBezTo>
                    <a:pt x="162" y="686"/>
                    <a:pt x="190" y="710"/>
                    <a:pt x="225" y="710"/>
                  </a:cubicBezTo>
                  <a:cubicBezTo>
                    <a:pt x="259" y="710"/>
                    <a:pt x="287" y="686"/>
                    <a:pt x="290" y="655"/>
                  </a:cubicBezTo>
                  <a:cubicBezTo>
                    <a:pt x="307" y="655"/>
                    <a:pt x="307" y="655"/>
                    <a:pt x="307" y="655"/>
                  </a:cubicBezTo>
                  <a:cubicBezTo>
                    <a:pt x="326" y="655"/>
                    <a:pt x="341" y="639"/>
                    <a:pt x="341" y="621"/>
                  </a:cubicBezTo>
                  <a:cubicBezTo>
                    <a:pt x="341" y="545"/>
                    <a:pt x="341" y="545"/>
                    <a:pt x="341" y="545"/>
                  </a:cubicBezTo>
                  <a:cubicBezTo>
                    <a:pt x="341" y="447"/>
                    <a:pt x="369" y="407"/>
                    <a:pt x="381" y="395"/>
                  </a:cubicBezTo>
                  <a:cubicBezTo>
                    <a:pt x="424" y="348"/>
                    <a:pt x="449" y="287"/>
                    <a:pt x="449" y="225"/>
                  </a:cubicBezTo>
                  <a:cubicBezTo>
                    <a:pt x="449" y="101"/>
                    <a:pt x="349" y="0"/>
                    <a:pt x="225" y="0"/>
                  </a:cubicBezTo>
                  <a:close/>
                  <a:moveTo>
                    <a:pt x="225" y="696"/>
                  </a:moveTo>
                  <a:cubicBezTo>
                    <a:pt x="198" y="696"/>
                    <a:pt x="176" y="678"/>
                    <a:pt x="173" y="655"/>
                  </a:cubicBezTo>
                  <a:cubicBezTo>
                    <a:pt x="276" y="655"/>
                    <a:pt x="276" y="655"/>
                    <a:pt x="276" y="655"/>
                  </a:cubicBezTo>
                  <a:cubicBezTo>
                    <a:pt x="273" y="678"/>
                    <a:pt x="251" y="696"/>
                    <a:pt x="225" y="696"/>
                  </a:cubicBezTo>
                  <a:close/>
                  <a:moveTo>
                    <a:pt x="307" y="641"/>
                  </a:moveTo>
                  <a:cubicBezTo>
                    <a:pt x="142" y="641"/>
                    <a:pt x="142" y="641"/>
                    <a:pt x="142" y="641"/>
                  </a:cubicBezTo>
                  <a:cubicBezTo>
                    <a:pt x="131" y="641"/>
                    <a:pt x="122" y="632"/>
                    <a:pt x="122" y="621"/>
                  </a:cubicBezTo>
                  <a:cubicBezTo>
                    <a:pt x="122" y="552"/>
                    <a:pt x="122" y="552"/>
                    <a:pt x="122" y="552"/>
                  </a:cubicBezTo>
                  <a:cubicBezTo>
                    <a:pt x="327" y="552"/>
                    <a:pt x="327" y="552"/>
                    <a:pt x="327" y="552"/>
                  </a:cubicBezTo>
                  <a:cubicBezTo>
                    <a:pt x="327" y="621"/>
                    <a:pt x="327" y="621"/>
                    <a:pt x="327" y="621"/>
                  </a:cubicBezTo>
                  <a:cubicBezTo>
                    <a:pt x="327" y="632"/>
                    <a:pt x="318" y="641"/>
                    <a:pt x="307" y="641"/>
                  </a:cubicBezTo>
                  <a:close/>
                  <a:moveTo>
                    <a:pt x="371" y="385"/>
                  </a:moveTo>
                  <a:cubicBezTo>
                    <a:pt x="355" y="402"/>
                    <a:pt x="329" y="444"/>
                    <a:pt x="327" y="538"/>
                  </a:cubicBezTo>
                  <a:cubicBezTo>
                    <a:pt x="232" y="538"/>
                    <a:pt x="232" y="538"/>
                    <a:pt x="232" y="538"/>
                  </a:cubicBezTo>
                  <a:cubicBezTo>
                    <a:pt x="232" y="306"/>
                    <a:pt x="232" y="306"/>
                    <a:pt x="232" y="306"/>
                  </a:cubicBezTo>
                  <a:cubicBezTo>
                    <a:pt x="257" y="304"/>
                    <a:pt x="279" y="289"/>
                    <a:pt x="295" y="262"/>
                  </a:cubicBezTo>
                  <a:cubicBezTo>
                    <a:pt x="309" y="241"/>
                    <a:pt x="314" y="219"/>
                    <a:pt x="314" y="219"/>
                  </a:cubicBezTo>
                  <a:cubicBezTo>
                    <a:pt x="315" y="215"/>
                    <a:pt x="312" y="211"/>
                    <a:pt x="309" y="210"/>
                  </a:cubicBezTo>
                  <a:cubicBezTo>
                    <a:pt x="305" y="209"/>
                    <a:pt x="301" y="212"/>
                    <a:pt x="300" y="215"/>
                  </a:cubicBezTo>
                  <a:cubicBezTo>
                    <a:pt x="300" y="216"/>
                    <a:pt x="281" y="292"/>
                    <a:pt x="225" y="292"/>
                  </a:cubicBezTo>
                  <a:cubicBezTo>
                    <a:pt x="168" y="292"/>
                    <a:pt x="149" y="216"/>
                    <a:pt x="149" y="215"/>
                  </a:cubicBezTo>
                  <a:cubicBezTo>
                    <a:pt x="148" y="212"/>
                    <a:pt x="144" y="209"/>
                    <a:pt x="141" y="210"/>
                  </a:cubicBezTo>
                  <a:cubicBezTo>
                    <a:pt x="137" y="211"/>
                    <a:pt x="134" y="215"/>
                    <a:pt x="135" y="219"/>
                  </a:cubicBezTo>
                  <a:cubicBezTo>
                    <a:pt x="136" y="219"/>
                    <a:pt x="141" y="241"/>
                    <a:pt x="154" y="262"/>
                  </a:cubicBezTo>
                  <a:cubicBezTo>
                    <a:pt x="170" y="289"/>
                    <a:pt x="192" y="304"/>
                    <a:pt x="218" y="306"/>
                  </a:cubicBezTo>
                  <a:cubicBezTo>
                    <a:pt x="218" y="538"/>
                    <a:pt x="218" y="538"/>
                    <a:pt x="218" y="538"/>
                  </a:cubicBezTo>
                  <a:cubicBezTo>
                    <a:pt x="122" y="538"/>
                    <a:pt x="122" y="538"/>
                    <a:pt x="122" y="538"/>
                  </a:cubicBezTo>
                  <a:cubicBezTo>
                    <a:pt x="121" y="444"/>
                    <a:pt x="94" y="402"/>
                    <a:pt x="78" y="385"/>
                  </a:cubicBezTo>
                  <a:cubicBezTo>
                    <a:pt x="37" y="341"/>
                    <a:pt x="14" y="283"/>
                    <a:pt x="14" y="225"/>
                  </a:cubicBezTo>
                  <a:cubicBezTo>
                    <a:pt x="14" y="109"/>
                    <a:pt x="108" y="14"/>
                    <a:pt x="225" y="14"/>
                  </a:cubicBezTo>
                  <a:cubicBezTo>
                    <a:pt x="341" y="14"/>
                    <a:pt x="435" y="109"/>
                    <a:pt x="435" y="225"/>
                  </a:cubicBezTo>
                  <a:cubicBezTo>
                    <a:pt x="435" y="283"/>
                    <a:pt x="412" y="341"/>
                    <a:pt x="371" y="385"/>
                  </a:cubicBez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pPr defTabSz="1625154"/>
              <a:endParaRPr lang="en-US" sz="2000" dirty="0">
                <a:solidFill>
                  <a:srgbClr val="57565A"/>
                </a:solidFill>
              </a:endParaRPr>
            </a:p>
          </p:txBody>
        </p:sp>
      </p:grpSp>
    </p:spTree>
    <p:extLst>
      <p:ext uri="{BB962C8B-B14F-4D97-AF65-F5344CB8AC3E}">
        <p14:creationId xmlns:p14="http://schemas.microsoft.com/office/powerpoint/2010/main" val="103946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619" y="819151"/>
            <a:ext cx="10713356" cy="618482"/>
          </a:xfrm>
        </p:spPr>
        <p:txBody>
          <a:bodyPr/>
          <a:lstStyle/>
          <a:p>
            <a:r>
              <a:rPr lang="en-US" sz="3200" dirty="0">
                <a:solidFill>
                  <a:srgbClr val="9F2C93"/>
                </a:solidFill>
              </a:rPr>
              <a:t>Before</a:t>
            </a:r>
            <a:r>
              <a:rPr lang="en-US" sz="3200" dirty="0"/>
              <a:t> getting to </a:t>
            </a:r>
            <a:r>
              <a:rPr lang="en-US" sz="3200" dirty="0">
                <a:solidFill>
                  <a:srgbClr val="9F2C93"/>
                </a:solidFill>
              </a:rPr>
              <a:t>Virtual Reality</a:t>
            </a:r>
            <a:r>
              <a:rPr lang="en-US" sz="3200" dirty="0"/>
              <a:t>, </a:t>
            </a:r>
            <a:br>
              <a:rPr lang="en-US" sz="3200" dirty="0"/>
            </a:br>
            <a:r>
              <a:rPr lang="en-US" sz="3200" dirty="0"/>
              <a:t>					we must </a:t>
            </a:r>
            <a:r>
              <a:rPr lang="en-US" sz="3200" dirty="0">
                <a:solidFill>
                  <a:srgbClr val="4DC05F"/>
                </a:solidFill>
              </a:rPr>
              <a:t>tackle</a:t>
            </a:r>
            <a:r>
              <a:rPr lang="en-US" sz="3200" dirty="0">
                <a:solidFill>
                  <a:srgbClr val="EF6E35"/>
                </a:solidFill>
              </a:rPr>
              <a:t> Augmented Reality</a:t>
            </a:r>
            <a:endParaRPr lang="en-US" sz="3200" dirty="0"/>
          </a:p>
        </p:txBody>
      </p:sp>
      <p:sp>
        <p:nvSpPr>
          <p:cNvPr id="3" name="Content Placeholder 2"/>
          <p:cNvSpPr>
            <a:spLocks noGrp="1"/>
          </p:cNvSpPr>
          <p:nvPr>
            <p:ph idx="1"/>
          </p:nvPr>
        </p:nvSpPr>
        <p:spPr>
          <a:xfrm>
            <a:off x="298939" y="1417639"/>
            <a:ext cx="11693036" cy="4708526"/>
          </a:xfrm>
        </p:spPr>
        <p:txBody>
          <a:bodyPr>
            <a:normAutofit/>
          </a:bodyPr>
          <a:lstStyle/>
          <a:p>
            <a:pPr marL="0" indent="0">
              <a:buNone/>
              <a:tabLst>
                <a:tab pos="1885950" algn="l"/>
              </a:tabLst>
            </a:pPr>
            <a:r>
              <a:rPr lang="en-US" dirty="0"/>
              <a:t>	</a:t>
            </a:r>
            <a:endParaRPr lang="en-US" dirty="0">
              <a:solidFill>
                <a:srgbClr val="EF6E35"/>
              </a:solidFill>
            </a:endParaRPr>
          </a:p>
          <a:p>
            <a:r>
              <a:rPr lang="en-US" dirty="0"/>
              <a:t>Augmented Reality is:</a:t>
            </a:r>
          </a:p>
          <a:p>
            <a:pPr lvl="1"/>
            <a:r>
              <a:rPr lang="en-US" dirty="0"/>
              <a:t>Picking up steam mainstream</a:t>
            </a:r>
          </a:p>
          <a:p>
            <a:pPr lvl="2"/>
            <a:r>
              <a:rPr lang="en-US" dirty="0"/>
              <a:t>Who hasn’t seen a Snapchat pic?</a:t>
            </a:r>
          </a:p>
          <a:p>
            <a:pPr lvl="1"/>
            <a:r>
              <a:rPr lang="en-US" dirty="0"/>
              <a:t>Currently Available</a:t>
            </a:r>
          </a:p>
          <a:p>
            <a:pPr lvl="1"/>
            <a:r>
              <a:rPr lang="en-US" dirty="0"/>
              <a:t>Quicker to Market</a:t>
            </a:r>
          </a:p>
          <a:p>
            <a:pPr lvl="1"/>
            <a:r>
              <a:rPr lang="en-US" dirty="0"/>
              <a:t>Financial Institutions starting to adopt </a:t>
            </a:r>
            <a:br>
              <a:rPr lang="en-US" dirty="0"/>
            </a:br>
            <a:r>
              <a:rPr lang="en-US" dirty="0"/>
              <a:t>technology</a:t>
            </a:r>
          </a:p>
        </p:txBody>
      </p:sp>
      <p:pic>
        <p:nvPicPr>
          <p:cNvPr id="2052" name="Picture 4" descr="Image result for funny snapchat pi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3230" y="2910864"/>
            <a:ext cx="4572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19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Opportunity</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5201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7769" y="274638"/>
            <a:ext cx="9481615" cy="581497"/>
          </a:xfrm>
        </p:spPr>
        <p:txBody>
          <a:bodyPr/>
          <a:lstStyle/>
          <a:p>
            <a:r>
              <a:rPr lang="en-US" sz="3200" dirty="0"/>
              <a:t>Impacts of AR / VR in Consumer Banking</a:t>
            </a:r>
          </a:p>
        </p:txBody>
      </p:sp>
      <p:sp>
        <p:nvSpPr>
          <p:cNvPr id="7" name="Rounded Rectangle 6"/>
          <p:cNvSpPr/>
          <p:nvPr/>
        </p:nvSpPr>
        <p:spPr>
          <a:xfrm>
            <a:off x="5697015" y="1076063"/>
            <a:ext cx="501725" cy="5161098"/>
          </a:xfrm>
          <a:prstGeom prst="roundRect">
            <a:avLst/>
          </a:prstGeom>
          <a:solidFill>
            <a:schemeClr val="tx1">
              <a:lumMod val="50000"/>
              <a:lumOff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nvGrpSpPr>
          <p:cNvPr id="78" name="Group 77"/>
          <p:cNvGrpSpPr/>
          <p:nvPr/>
        </p:nvGrpSpPr>
        <p:grpSpPr>
          <a:xfrm>
            <a:off x="4673842" y="4551690"/>
            <a:ext cx="1192153" cy="809968"/>
            <a:chOff x="3506295" y="3413987"/>
            <a:chExt cx="894348" cy="607634"/>
          </a:xfrm>
          <a:solidFill>
            <a:schemeClr val="accent3">
              <a:lumMod val="60000"/>
              <a:lumOff val="40000"/>
            </a:schemeClr>
          </a:solidFill>
        </p:grpSpPr>
        <p:grpSp>
          <p:nvGrpSpPr>
            <p:cNvPr id="28" name="Group 27"/>
            <p:cNvGrpSpPr/>
            <p:nvPr/>
          </p:nvGrpSpPr>
          <p:grpSpPr>
            <a:xfrm rot="10800000">
              <a:off x="3506295" y="3413987"/>
              <a:ext cx="894348" cy="607634"/>
              <a:chOff x="4374542" y="940715"/>
              <a:chExt cx="1026338" cy="697312"/>
            </a:xfrm>
            <a:grpFill/>
          </p:grpSpPr>
          <p:sp>
            <p:nvSpPr>
              <p:cNvPr id="29" name="Oval 28"/>
              <p:cNvSpPr/>
              <p:nvPr/>
            </p:nvSpPr>
            <p:spPr>
              <a:xfrm>
                <a:off x="4374542" y="940715"/>
                <a:ext cx="697312" cy="697312"/>
              </a:xfrm>
              <a:prstGeom prst="ellipse">
                <a:avLst/>
              </a:prstGeom>
              <a:grp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30" name="Isosceles Triangle 29"/>
              <p:cNvSpPr/>
              <p:nvPr/>
            </p:nvSpPr>
            <p:spPr>
              <a:xfrm rot="5400000">
                <a:off x="5130902" y="1164381"/>
                <a:ext cx="289976" cy="249980"/>
              </a:xfrm>
              <a:prstGeom prst="triangl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4" name="Freeform 102"/>
            <p:cNvSpPr>
              <a:spLocks noEditPoints="1"/>
            </p:cNvSpPr>
            <p:nvPr/>
          </p:nvSpPr>
          <p:spPr bwMode="auto">
            <a:xfrm>
              <a:off x="3880873" y="3644086"/>
              <a:ext cx="431902" cy="240284"/>
            </a:xfrm>
            <a:custGeom>
              <a:avLst/>
              <a:gdLst>
                <a:gd name="T0" fmla="*/ 708 w 715"/>
                <a:gd name="T1" fmla="*/ 0 h 398"/>
                <a:gd name="T2" fmla="*/ 7 w 715"/>
                <a:gd name="T3" fmla="*/ 0 h 398"/>
                <a:gd name="T4" fmla="*/ 0 w 715"/>
                <a:gd name="T5" fmla="*/ 7 h 398"/>
                <a:gd name="T6" fmla="*/ 0 w 715"/>
                <a:gd name="T7" fmla="*/ 91 h 398"/>
                <a:gd name="T8" fmla="*/ 7 w 715"/>
                <a:gd name="T9" fmla="*/ 98 h 398"/>
                <a:gd name="T10" fmla="*/ 148 w 715"/>
                <a:gd name="T11" fmla="*/ 98 h 398"/>
                <a:gd name="T12" fmla="*/ 114 w 715"/>
                <a:gd name="T13" fmla="*/ 338 h 398"/>
                <a:gd name="T14" fmla="*/ 126 w 715"/>
                <a:gd name="T15" fmla="*/ 378 h 398"/>
                <a:gd name="T16" fmla="*/ 175 w 715"/>
                <a:gd name="T17" fmla="*/ 398 h 398"/>
                <a:gd name="T18" fmla="*/ 540 w 715"/>
                <a:gd name="T19" fmla="*/ 398 h 398"/>
                <a:gd name="T20" fmla="*/ 589 w 715"/>
                <a:gd name="T21" fmla="*/ 378 h 398"/>
                <a:gd name="T22" fmla="*/ 600 w 715"/>
                <a:gd name="T23" fmla="*/ 338 h 398"/>
                <a:gd name="T24" fmla="*/ 567 w 715"/>
                <a:gd name="T25" fmla="*/ 98 h 398"/>
                <a:gd name="T26" fmla="*/ 708 w 715"/>
                <a:gd name="T27" fmla="*/ 98 h 398"/>
                <a:gd name="T28" fmla="*/ 715 w 715"/>
                <a:gd name="T29" fmla="*/ 91 h 398"/>
                <a:gd name="T30" fmla="*/ 715 w 715"/>
                <a:gd name="T31" fmla="*/ 7 h 398"/>
                <a:gd name="T32" fmla="*/ 708 w 715"/>
                <a:gd name="T33" fmla="*/ 0 h 398"/>
                <a:gd name="T34" fmla="*/ 14 w 715"/>
                <a:gd name="T35" fmla="*/ 84 h 398"/>
                <a:gd name="T36" fmla="*/ 14 w 715"/>
                <a:gd name="T37" fmla="*/ 14 h 398"/>
                <a:gd name="T38" fmla="*/ 160 w 715"/>
                <a:gd name="T39" fmla="*/ 14 h 398"/>
                <a:gd name="T40" fmla="*/ 150 w 715"/>
                <a:gd name="T41" fmla="*/ 84 h 398"/>
                <a:gd name="T42" fmla="*/ 14 w 715"/>
                <a:gd name="T43" fmla="*/ 84 h 398"/>
                <a:gd name="T44" fmla="*/ 578 w 715"/>
                <a:gd name="T45" fmla="*/ 369 h 398"/>
                <a:gd name="T46" fmla="*/ 540 w 715"/>
                <a:gd name="T47" fmla="*/ 384 h 398"/>
                <a:gd name="T48" fmla="*/ 175 w 715"/>
                <a:gd name="T49" fmla="*/ 384 h 398"/>
                <a:gd name="T50" fmla="*/ 137 w 715"/>
                <a:gd name="T51" fmla="*/ 369 h 398"/>
                <a:gd name="T52" fmla="*/ 128 w 715"/>
                <a:gd name="T53" fmla="*/ 340 h 398"/>
                <a:gd name="T54" fmla="*/ 174 w 715"/>
                <a:gd name="T55" fmla="*/ 14 h 398"/>
                <a:gd name="T56" fmla="*/ 255 w 715"/>
                <a:gd name="T57" fmla="*/ 14 h 398"/>
                <a:gd name="T58" fmla="*/ 236 w 715"/>
                <a:gd name="T59" fmla="*/ 290 h 398"/>
                <a:gd name="T60" fmla="*/ 242 w 715"/>
                <a:gd name="T61" fmla="*/ 298 h 398"/>
                <a:gd name="T62" fmla="*/ 243 w 715"/>
                <a:gd name="T63" fmla="*/ 298 h 398"/>
                <a:gd name="T64" fmla="*/ 250 w 715"/>
                <a:gd name="T65" fmla="*/ 291 h 398"/>
                <a:gd name="T66" fmla="*/ 269 w 715"/>
                <a:gd name="T67" fmla="*/ 14 h 398"/>
                <a:gd name="T68" fmla="*/ 541 w 715"/>
                <a:gd name="T69" fmla="*/ 14 h 398"/>
                <a:gd name="T70" fmla="*/ 586 w 715"/>
                <a:gd name="T71" fmla="*/ 340 h 398"/>
                <a:gd name="T72" fmla="*/ 578 w 715"/>
                <a:gd name="T73" fmla="*/ 369 h 398"/>
                <a:gd name="T74" fmla="*/ 701 w 715"/>
                <a:gd name="T75" fmla="*/ 84 h 398"/>
                <a:gd name="T76" fmla="*/ 565 w 715"/>
                <a:gd name="T77" fmla="*/ 84 h 398"/>
                <a:gd name="T78" fmla="*/ 555 w 715"/>
                <a:gd name="T79" fmla="*/ 14 h 398"/>
                <a:gd name="T80" fmla="*/ 701 w 715"/>
                <a:gd name="T81" fmla="*/ 14 h 398"/>
                <a:gd name="T82" fmla="*/ 701 w 715"/>
                <a:gd name="T83" fmla="*/ 8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5" h="398">
                  <a:moveTo>
                    <a:pt x="708" y="0"/>
                  </a:moveTo>
                  <a:cubicBezTo>
                    <a:pt x="7" y="0"/>
                    <a:pt x="7" y="0"/>
                    <a:pt x="7" y="0"/>
                  </a:cubicBezTo>
                  <a:cubicBezTo>
                    <a:pt x="3" y="0"/>
                    <a:pt x="0" y="3"/>
                    <a:pt x="0" y="7"/>
                  </a:cubicBezTo>
                  <a:cubicBezTo>
                    <a:pt x="0" y="91"/>
                    <a:pt x="0" y="91"/>
                    <a:pt x="0" y="91"/>
                  </a:cubicBezTo>
                  <a:cubicBezTo>
                    <a:pt x="0" y="95"/>
                    <a:pt x="3" y="98"/>
                    <a:pt x="7" y="98"/>
                  </a:cubicBezTo>
                  <a:cubicBezTo>
                    <a:pt x="148" y="98"/>
                    <a:pt x="148" y="98"/>
                    <a:pt x="148" y="98"/>
                  </a:cubicBezTo>
                  <a:cubicBezTo>
                    <a:pt x="114" y="338"/>
                    <a:pt x="114" y="338"/>
                    <a:pt x="114" y="338"/>
                  </a:cubicBezTo>
                  <a:cubicBezTo>
                    <a:pt x="112" y="353"/>
                    <a:pt x="117" y="367"/>
                    <a:pt x="126" y="378"/>
                  </a:cubicBezTo>
                  <a:cubicBezTo>
                    <a:pt x="138" y="391"/>
                    <a:pt x="155" y="398"/>
                    <a:pt x="175" y="398"/>
                  </a:cubicBezTo>
                  <a:cubicBezTo>
                    <a:pt x="540" y="398"/>
                    <a:pt x="540" y="398"/>
                    <a:pt x="540" y="398"/>
                  </a:cubicBezTo>
                  <a:cubicBezTo>
                    <a:pt x="560" y="398"/>
                    <a:pt x="577" y="391"/>
                    <a:pt x="589" y="378"/>
                  </a:cubicBezTo>
                  <a:cubicBezTo>
                    <a:pt x="598" y="367"/>
                    <a:pt x="602" y="353"/>
                    <a:pt x="600" y="338"/>
                  </a:cubicBezTo>
                  <a:cubicBezTo>
                    <a:pt x="567" y="98"/>
                    <a:pt x="567" y="98"/>
                    <a:pt x="567" y="98"/>
                  </a:cubicBezTo>
                  <a:cubicBezTo>
                    <a:pt x="708" y="98"/>
                    <a:pt x="708" y="98"/>
                    <a:pt x="708" y="98"/>
                  </a:cubicBezTo>
                  <a:cubicBezTo>
                    <a:pt x="712" y="98"/>
                    <a:pt x="715" y="95"/>
                    <a:pt x="715" y="91"/>
                  </a:cubicBezTo>
                  <a:cubicBezTo>
                    <a:pt x="715" y="7"/>
                    <a:pt x="715" y="7"/>
                    <a:pt x="715" y="7"/>
                  </a:cubicBezTo>
                  <a:cubicBezTo>
                    <a:pt x="715" y="3"/>
                    <a:pt x="712" y="0"/>
                    <a:pt x="708" y="0"/>
                  </a:cubicBezTo>
                  <a:close/>
                  <a:moveTo>
                    <a:pt x="14" y="84"/>
                  </a:moveTo>
                  <a:cubicBezTo>
                    <a:pt x="14" y="14"/>
                    <a:pt x="14" y="14"/>
                    <a:pt x="14" y="14"/>
                  </a:cubicBezTo>
                  <a:cubicBezTo>
                    <a:pt x="160" y="14"/>
                    <a:pt x="160" y="14"/>
                    <a:pt x="160" y="14"/>
                  </a:cubicBezTo>
                  <a:cubicBezTo>
                    <a:pt x="150" y="84"/>
                    <a:pt x="150" y="84"/>
                    <a:pt x="150" y="84"/>
                  </a:cubicBezTo>
                  <a:lnTo>
                    <a:pt x="14" y="84"/>
                  </a:lnTo>
                  <a:close/>
                  <a:moveTo>
                    <a:pt x="578" y="369"/>
                  </a:moveTo>
                  <a:cubicBezTo>
                    <a:pt x="569" y="379"/>
                    <a:pt x="556" y="384"/>
                    <a:pt x="540" y="384"/>
                  </a:cubicBezTo>
                  <a:cubicBezTo>
                    <a:pt x="175" y="384"/>
                    <a:pt x="175" y="384"/>
                    <a:pt x="175" y="384"/>
                  </a:cubicBezTo>
                  <a:cubicBezTo>
                    <a:pt x="159" y="384"/>
                    <a:pt x="145" y="379"/>
                    <a:pt x="137" y="369"/>
                  </a:cubicBezTo>
                  <a:cubicBezTo>
                    <a:pt x="130" y="361"/>
                    <a:pt x="127" y="350"/>
                    <a:pt x="128" y="340"/>
                  </a:cubicBezTo>
                  <a:cubicBezTo>
                    <a:pt x="174" y="14"/>
                    <a:pt x="174" y="14"/>
                    <a:pt x="174" y="14"/>
                  </a:cubicBezTo>
                  <a:cubicBezTo>
                    <a:pt x="255" y="14"/>
                    <a:pt x="255" y="14"/>
                    <a:pt x="255" y="14"/>
                  </a:cubicBezTo>
                  <a:cubicBezTo>
                    <a:pt x="236" y="290"/>
                    <a:pt x="236" y="290"/>
                    <a:pt x="236" y="290"/>
                  </a:cubicBezTo>
                  <a:cubicBezTo>
                    <a:pt x="236" y="294"/>
                    <a:pt x="238" y="297"/>
                    <a:pt x="242" y="298"/>
                  </a:cubicBezTo>
                  <a:cubicBezTo>
                    <a:pt x="242" y="298"/>
                    <a:pt x="243" y="298"/>
                    <a:pt x="243" y="298"/>
                  </a:cubicBezTo>
                  <a:cubicBezTo>
                    <a:pt x="246" y="298"/>
                    <a:pt x="250" y="295"/>
                    <a:pt x="250" y="291"/>
                  </a:cubicBezTo>
                  <a:cubicBezTo>
                    <a:pt x="269" y="14"/>
                    <a:pt x="269" y="14"/>
                    <a:pt x="269" y="14"/>
                  </a:cubicBezTo>
                  <a:cubicBezTo>
                    <a:pt x="541" y="14"/>
                    <a:pt x="541" y="14"/>
                    <a:pt x="541" y="14"/>
                  </a:cubicBezTo>
                  <a:cubicBezTo>
                    <a:pt x="586" y="340"/>
                    <a:pt x="586" y="340"/>
                    <a:pt x="586" y="340"/>
                  </a:cubicBezTo>
                  <a:cubicBezTo>
                    <a:pt x="588" y="350"/>
                    <a:pt x="585" y="361"/>
                    <a:pt x="578" y="369"/>
                  </a:cubicBezTo>
                  <a:close/>
                  <a:moveTo>
                    <a:pt x="701" y="84"/>
                  </a:moveTo>
                  <a:cubicBezTo>
                    <a:pt x="565" y="84"/>
                    <a:pt x="565" y="84"/>
                    <a:pt x="565" y="84"/>
                  </a:cubicBezTo>
                  <a:cubicBezTo>
                    <a:pt x="555" y="14"/>
                    <a:pt x="555" y="14"/>
                    <a:pt x="555" y="14"/>
                  </a:cubicBezTo>
                  <a:cubicBezTo>
                    <a:pt x="701" y="14"/>
                    <a:pt x="701" y="14"/>
                    <a:pt x="701" y="14"/>
                  </a:cubicBezTo>
                  <a:lnTo>
                    <a:pt x="701" y="84"/>
                  </a:lnTo>
                  <a:close/>
                </a:path>
              </a:pathLst>
            </a:custGeom>
            <a:grpFill/>
            <a:ln>
              <a:solidFill>
                <a:schemeClr val="accent3">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9" name="Group 78"/>
          <p:cNvGrpSpPr/>
          <p:nvPr/>
        </p:nvGrpSpPr>
        <p:grpSpPr>
          <a:xfrm>
            <a:off x="4673842" y="3211798"/>
            <a:ext cx="1192153" cy="809968"/>
            <a:chOff x="3506295" y="2408806"/>
            <a:chExt cx="894348" cy="607634"/>
          </a:xfrm>
          <a:solidFill>
            <a:schemeClr val="accent3">
              <a:lumMod val="60000"/>
              <a:lumOff val="40000"/>
            </a:schemeClr>
          </a:solidFill>
        </p:grpSpPr>
        <p:grpSp>
          <p:nvGrpSpPr>
            <p:cNvPr id="22" name="Group 21"/>
            <p:cNvGrpSpPr/>
            <p:nvPr/>
          </p:nvGrpSpPr>
          <p:grpSpPr>
            <a:xfrm rot="10800000">
              <a:off x="3506295" y="2408806"/>
              <a:ext cx="894348" cy="607634"/>
              <a:chOff x="4374542" y="940715"/>
              <a:chExt cx="1026338" cy="697312"/>
            </a:xfrm>
            <a:grpFill/>
          </p:grpSpPr>
          <p:sp>
            <p:nvSpPr>
              <p:cNvPr id="23" name="Oval 22"/>
              <p:cNvSpPr/>
              <p:nvPr/>
            </p:nvSpPr>
            <p:spPr>
              <a:xfrm>
                <a:off x="4374542" y="940715"/>
                <a:ext cx="697312" cy="697312"/>
              </a:xfrm>
              <a:prstGeom prst="ellipse">
                <a:avLst/>
              </a:prstGeom>
              <a:grp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4" name="Isosceles Triangle 23"/>
              <p:cNvSpPr/>
              <p:nvPr/>
            </p:nvSpPr>
            <p:spPr>
              <a:xfrm rot="5400000">
                <a:off x="5130902" y="1164381"/>
                <a:ext cx="289976" cy="249980"/>
              </a:xfrm>
              <a:prstGeom prst="triangl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6" name="Freeform 153"/>
            <p:cNvSpPr>
              <a:spLocks noEditPoints="1"/>
            </p:cNvSpPr>
            <p:nvPr/>
          </p:nvSpPr>
          <p:spPr bwMode="auto">
            <a:xfrm>
              <a:off x="3921278" y="2532691"/>
              <a:ext cx="352598" cy="290376"/>
            </a:xfrm>
            <a:custGeom>
              <a:avLst/>
              <a:gdLst>
                <a:gd name="T0" fmla="*/ 0 w 629"/>
                <a:gd name="T1" fmla="*/ 517 h 517"/>
                <a:gd name="T2" fmla="*/ 315 w 629"/>
                <a:gd name="T3" fmla="*/ 0 h 517"/>
                <a:gd name="T4" fmla="*/ 629 w 629"/>
                <a:gd name="T5" fmla="*/ 517 h 517"/>
                <a:gd name="T6" fmla="*/ 0 w 629"/>
                <a:gd name="T7" fmla="*/ 517 h 517"/>
                <a:gd name="T8" fmla="*/ 315 w 629"/>
                <a:gd name="T9" fmla="*/ 408 h 517"/>
                <a:gd name="T10" fmla="*/ 290 w 629"/>
                <a:gd name="T11" fmla="*/ 433 h 517"/>
                <a:gd name="T12" fmla="*/ 315 w 629"/>
                <a:gd name="T13" fmla="*/ 457 h 517"/>
                <a:gd name="T14" fmla="*/ 339 w 629"/>
                <a:gd name="T15" fmla="*/ 433 h 517"/>
                <a:gd name="T16" fmla="*/ 315 w 629"/>
                <a:gd name="T17" fmla="*/ 408 h 517"/>
                <a:gd name="T18" fmla="*/ 290 w 629"/>
                <a:gd name="T19" fmla="*/ 367 h 517"/>
                <a:gd name="T20" fmla="*/ 315 w 629"/>
                <a:gd name="T21" fmla="*/ 391 h 517"/>
                <a:gd name="T22" fmla="*/ 339 w 629"/>
                <a:gd name="T23" fmla="*/ 367 h 517"/>
                <a:gd name="T24" fmla="*/ 339 w 629"/>
                <a:gd name="T25" fmla="*/ 200 h 517"/>
                <a:gd name="T26" fmla="*/ 315 w 629"/>
                <a:gd name="T27" fmla="*/ 176 h 517"/>
                <a:gd name="T28" fmla="*/ 290 w 629"/>
                <a:gd name="T29" fmla="*/ 200 h 517"/>
                <a:gd name="T30" fmla="*/ 290 w 629"/>
                <a:gd name="T31" fmla="*/ 3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9" h="517">
                  <a:moveTo>
                    <a:pt x="0" y="517"/>
                  </a:moveTo>
                  <a:cubicBezTo>
                    <a:pt x="315" y="0"/>
                    <a:pt x="315" y="0"/>
                    <a:pt x="315" y="0"/>
                  </a:cubicBezTo>
                  <a:cubicBezTo>
                    <a:pt x="629" y="517"/>
                    <a:pt x="629" y="517"/>
                    <a:pt x="629" y="517"/>
                  </a:cubicBezTo>
                  <a:lnTo>
                    <a:pt x="0" y="517"/>
                  </a:lnTo>
                  <a:close/>
                  <a:moveTo>
                    <a:pt x="315" y="408"/>
                  </a:moveTo>
                  <a:cubicBezTo>
                    <a:pt x="301" y="408"/>
                    <a:pt x="290" y="419"/>
                    <a:pt x="290" y="433"/>
                  </a:cubicBezTo>
                  <a:cubicBezTo>
                    <a:pt x="290" y="446"/>
                    <a:pt x="301" y="457"/>
                    <a:pt x="315" y="457"/>
                  </a:cubicBezTo>
                  <a:cubicBezTo>
                    <a:pt x="328" y="457"/>
                    <a:pt x="339" y="446"/>
                    <a:pt x="339" y="433"/>
                  </a:cubicBezTo>
                  <a:cubicBezTo>
                    <a:pt x="339" y="419"/>
                    <a:pt x="328" y="408"/>
                    <a:pt x="315" y="408"/>
                  </a:cubicBezTo>
                  <a:close/>
                  <a:moveTo>
                    <a:pt x="290" y="367"/>
                  </a:moveTo>
                  <a:cubicBezTo>
                    <a:pt x="290" y="380"/>
                    <a:pt x="301" y="391"/>
                    <a:pt x="315" y="391"/>
                  </a:cubicBezTo>
                  <a:cubicBezTo>
                    <a:pt x="328" y="391"/>
                    <a:pt x="339" y="380"/>
                    <a:pt x="339" y="367"/>
                  </a:cubicBezTo>
                  <a:cubicBezTo>
                    <a:pt x="339" y="200"/>
                    <a:pt x="339" y="200"/>
                    <a:pt x="339" y="200"/>
                  </a:cubicBezTo>
                  <a:cubicBezTo>
                    <a:pt x="339" y="187"/>
                    <a:pt x="328" y="176"/>
                    <a:pt x="315" y="176"/>
                  </a:cubicBezTo>
                  <a:cubicBezTo>
                    <a:pt x="301" y="176"/>
                    <a:pt x="290" y="187"/>
                    <a:pt x="290" y="200"/>
                  </a:cubicBezTo>
                  <a:lnTo>
                    <a:pt x="290" y="367"/>
                  </a:lnTo>
                  <a:close/>
                </a:path>
              </a:pathLst>
            </a:custGeom>
            <a:grpFill/>
            <a:ln w="19050" cap="rnd">
              <a:solidFill>
                <a:schemeClr val="accent3">
                  <a:lumMod val="50000"/>
                </a:schemeClr>
              </a:solidFill>
              <a:prstDash val="solid"/>
              <a:round/>
              <a:headEnd/>
              <a:tailEnd/>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80" name="Group 79"/>
          <p:cNvGrpSpPr/>
          <p:nvPr/>
        </p:nvGrpSpPr>
        <p:grpSpPr>
          <a:xfrm>
            <a:off x="4673842" y="1871908"/>
            <a:ext cx="1192153" cy="809968"/>
            <a:chOff x="3506295" y="1403627"/>
            <a:chExt cx="894348" cy="607634"/>
          </a:xfrm>
          <a:solidFill>
            <a:schemeClr val="accent3">
              <a:lumMod val="60000"/>
              <a:lumOff val="40000"/>
            </a:schemeClr>
          </a:solidFill>
        </p:grpSpPr>
        <p:grpSp>
          <p:nvGrpSpPr>
            <p:cNvPr id="13" name="Group 12"/>
            <p:cNvGrpSpPr/>
            <p:nvPr/>
          </p:nvGrpSpPr>
          <p:grpSpPr>
            <a:xfrm rot="10800000">
              <a:off x="3506295" y="1403627"/>
              <a:ext cx="894348" cy="607634"/>
              <a:chOff x="4374542" y="940715"/>
              <a:chExt cx="1026338" cy="697312"/>
            </a:xfrm>
            <a:grpFill/>
          </p:grpSpPr>
          <p:sp>
            <p:nvSpPr>
              <p:cNvPr id="14" name="Oval 13"/>
              <p:cNvSpPr/>
              <p:nvPr/>
            </p:nvSpPr>
            <p:spPr>
              <a:xfrm>
                <a:off x="4374542" y="940715"/>
                <a:ext cx="697312" cy="697312"/>
              </a:xfrm>
              <a:prstGeom prst="ellipse">
                <a:avLst/>
              </a:prstGeom>
              <a:grp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5" name="Isosceles Triangle 14"/>
              <p:cNvSpPr/>
              <p:nvPr/>
            </p:nvSpPr>
            <p:spPr>
              <a:xfrm rot="5400000">
                <a:off x="5130902" y="1164381"/>
                <a:ext cx="289976" cy="249980"/>
              </a:xfrm>
              <a:prstGeom prst="triangl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7" name="Freeform 106"/>
            <p:cNvSpPr>
              <a:spLocks noEditPoints="1"/>
            </p:cNvSpPr>
            <p:nvPr/>
          </p:nvSpPr>
          <p:spPr bwMode="auto">
            <a:xfrm>
              <a:off x="3882770" y="1467974"/>
              <a:ext cx="435232" cy="407942"/>
            </a:xfrm>
            <a:custGeom>
              <a:avLst/>
              <a:gdLst>
                <a:gd name="T0" fmla="*/ 439 w 719"/>
                <a:gd name="T1" fmla="*/ 63 h 674"/>
                <a:gd name="T2" fmla="*/ 312 w 719"/>
                <a:gd name="T3" fmla="*/ 63 h 674"/>
                <a:gd name="T4" fmla="*/ 375 w 719"/>
                <a:gd name="T5" fmla="*/ 14 h 674"/>
                <a:gd name="T6" fmla="*/ 375 w 719"/>
                <a:gd name="T7" fmla="*/ 113 h 674"/>
                <a:gd name="T8" fmla="*/ 375 w 719"/>
                <a:gd name="T9" fmla="*/ 14 h 674"/>
                <a:gd name="T10" fmla="*/ 614 w 719"/>
                <a:gd name="T11" fmla="*/ 293 h 674"/>
                <a:gd name="T12" fmla="*/ 519 w 719"/>
                <a:gd name="T13" fmla="*/ 143 h 674"/>
                <a:gd name="T14" fmla="*/ 375 w 719"/>
                <a:gd name="T15" fmla="*/ 166 h 674"/>
                <a:gd name="T16" fmla="*/ 111 w 719"/>
                <a:gd name="T17" fmla="*/ 385 h 674"/>
                <a:gd name="T18" fmla="*/ 14 w 719"/>
                <a:gd name="T19" fmla="*/ 303 h 674"/>
                <a:gd name="T20" fmla="*/ 103 w 719"/>
                <a:gd name="T21" fmla="*/ 214 h 674"/>
                <a:gd name="T22" fmla="*/ 0 w 719"/>
                <a:gd name="T23" fmla="*/ 303 h 674"/>
                <a:gd name="T24" fmla="*/ 110 w 719"/>
                <a:gd name="T25" fmla="*/ 399 h 674"/>
                <a:gd name="T26" fmla="*/ 176 w 719"/>
                <a:gd name="T27" fmla="*/ 549 h 674"/>
                <a:gd name="T28" fmla="*/ 225 w 719"/>
                <a:gd name="T29" fmla="*/ 669 h 674"/>
                <a:gd name="T30" fmla="*/ 330 w 719"/>
                <a:gd name="T31" fmla="*/ 623 h 674"/>
                <a:gd name="T32" fmla="*/ 499 w 719"/>
                <a:gd name="T33" fmla="*/ 674 h 674"/>
                <a:gd name="T34" fmla="*/ 527 w 719"/>
                <a:gd name="T35" fmla="*/ 669 h 674"/>
                <a:gd name="T36" fmla="*/ 575 w 719"/>
                <a:gd name="T37" fmla="*/ 548 h 674"/>
                <a:gd name="T38" fmla="*/ 648 w 719"/>
                <a:gd name="T39" fmla="*/ 499 h 674"/>
                <a:gd name="T40" fmla="*/ 648 w 719"/>
                <a:gd name="T41" fmla="*/ 293 h 674"/>
                <a:gd name="T42" fmla="*/ 610 w 719"/>
                <a:gd name="T43" fmla="*/ 485 h 674"/>
                <a:gd name="T44" fmla="*/ 562 w 719"/>
                <a:gd name="T45" fmla="*/ 541 h 674"/>
                <a:gd name="T46" fmla="*/ 566 w 719"/>
                <a:gd name="T47" fmla="*/ 566 h 674"/>
                <a:gd name="T48" fmla="*/ 499 w 719"/>
                <a:gd name="T49" fmla="*/ 660 h 674"/>
                <a:gd name="T50" fmla="*/ 499 w 719"/>
                <a:gd name="T51" fmla="*/ 660 h 674"/>
                <a:gd name="T52" fmla="*/ 426 w 719"/>
                <a:gd name="T53" fmla="*/ 608 h 674"/>
                <a:gd name="T54" fmla="*/ 327 w 719"/>
                <a:gd name="T55" fmla="*/ 608 h 674"/>
                <a:gd name="T56" fmla="*/ 252 w 719"/>
                <a:gd name="T57" fmla="*/ 660 h 674"/>
                <a:gd name="T58" fmla="*/ 185 w 719"/>
                <a:gd name="T59" fmla="*/ 566 h 674"/>
                <a:gd name="T60" fmla="*/ 189 w 719"/>
                <a:gd name="T61" fmla="*/ 542 h 674"/>
                <a:gd name="T62" fmla="*/ 177 w 719"/>
                <a:gd name="T63" fmla="*/ 256 h 674"/>
                <a:gd name="T64" fmla="*/ 459 w 719"/>
                <a:gd name="T65" fmla="*/ 192 h 674"/>
                <a:gd name="T66" fmla="*/ 514 w 719"/>
                <a:gd name="T67" fmla="*/ 157 h 674"/>
                <a:gd name="T68" fmla="*/ 547 w 719"/>
                <a:gd name="T69" fmla="*/ 233 h 674"/>
                <a:gd name="T70" fmla="*/ 604 w 719"/>
                <a:gd name="T71" fmla="*/ 304 h 674"/>
                <a:gd name="T72" fmla="*/ 648 w 719"/>
                <a:gd name="T73" fmla="*/ 307 h 674"/>
                <a:gd name="T74" fmla="*/ 648 w 719"/>
                <a:gd name="T75" fmla="*/ 485 h 674"/>
                <a:gd name="T76" fmla="*/ 477 w 719"/>
                <a:gd name="T77" fmla="*/ 269 h 674"/>
                <a:gd name="T78" fmla="*/ 375 w 719"/>
                <a:gd name="T79" fmla="*/ 240 h 674"/>
                <a:gd name="T80" fmla="*/ 267 w 719"/>
                <a:gd name="T81" fmla="*/ 265 h 674"/>
                <a:gd name="T82" fmla="*/ 375 w 719"/>
                <a:gd name="T83" fmla="*/ 226 h 674"/>
                <a:gd name="T84" fmla="*/ 483 w 719"/>
                <a:gd name="T85" fmla="*/ 26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9" h="674">
                  <a:moveTo>
                    <a:pt x="375" y="127"/>
                  </a:moveTo>
                  <a:cubicBezTo>
                    <a:pt x="410" y="127"/>
                    <a:pt x="439" y="98"/>
                    <a:pt x="439" y="63"/>
                  </a:cubicBezTo>
                  <a:cubicBezTo>
                    <a:pt x="439" y="28"/>
                    <a:pt x="410" y="0"/>
                    <a:pt x="375" y="0"/>
                  </a:cubicBezTo>
                  <a:cubicBezTo>
                    <a:pt x="340" y="0"/>
                    <a:pt x="312" y="28"/>
                    <a:pt x="312" y="63"/>
                  </a:cubicBezTo>
                  <a:cubicBezTo>
                    <a:pt x="312" y="98"/>
                    <a:pt x="340" y="127"/>
                    <a:pt x="375" y="127"/>
                  </a:cubicBezTo>
                  <a:close/>
                  <a:moveTo>
                    <a:pt x="375" y="14"/>
                  </a:moveTo>
                  <a:cubicBezTo>
                    <a:pt x="403" y="14"/>
                    <a:pt x="425" y="36"/>
                    <a:pt x="425" y="63"/>
                  </a:cubicBezTo>
                  <a:cubicBezTo>
                    <a:pt x="425" y="90"/>
                    <a:pt x="403" y="113"/>
                    <a:pt x="375" y="113"/>
                  </a:cubicBezTo>
                  <a:cubicBezTo>
                    <a:pt x="348" y="113"/>
                    <a:pt x="326" y="90"/>
                    <a:pt x="326" y="63"/>
                  </a:cubicBezTo>
                  <a:cubicBezTo>
                    <a:pt x="326" y="36"/>
                    <a:pt x="348" y="14"/>
                    <a:pt x="375" y="14"/>
                  </a:cubicBezTo>
                  <a:close/>
                  <a:moveTo>
                    <a:pt x="648" y="293"/>
                  </a:moveTo>
                  <a:cubicBezTo>
                    <a:pt x="614" y="293"/>
                    <a:pt x="614" y="293"/>
                    <a:pt x="614" y="293"/>
                  </a:cubicBezTo>
                  <a:cubicBezTo>
                    <a:pt x="601" y="270"/>
                    <a:pt x="583" y="249"/>
                    <a:pt x="561" y="230"/>
                  </a:cubicBezTo>
                  <a:cubicBezTo>
                    <a:pt x="562" y="194"/>
                    <a:pt x="558" y="148"/>
                    <a:pt x="519" y="143"/>
                  </a:cubicBezTo>
                  <a:cubicBezTo>
                    <a:pt x="499" y="141"/>
                    <a:pt x="478" y="152"/>
                    <a:pt x="458" y="177"/>
                  </a:cubicBezTo>
                  <a:cubicBezTo>
                    <a:pt x="431" y="169"/>
                    <a:pt x="404" y="166"/>
                    <a:pt x="375" y="166"/>
                  </a:cubicBezTo>
                  <a:cubicBezTo>
                    <a:pt x="290" y="166"/>
                    <a:pt x="214" y="195"/>
                    <a:pt x="167" y="246"/>
                  </a:cubicBezTo>
                  <a:cubicBezTo>
                    <a:pt x="133" y="283"/>
                    <a:pt x="114" y="330"/>
                    <a:pt x="111" y="385"/>
                  </a:cubicBezTo>
                  <a:cubicBezTo>
                    <a:pt x="96" y="385"/>
                    <a:pt x="96" y="385"/>
                    <a:pt x="96" y="385"/>
                  </a:cubicBezTo>
                  <a:cubicBezTo>
                    <a:pt x="51" y="385"/>
                    <a:pt x="14" y="348"/>
                    <a:pt x="14" y="303"/>
                  </a:cubicBezTo>
                  <a:cubicBezTo>
                    <a:pt x="14" y="258"/>
                    <a:pt x="51" y="221"/>
                    <a:pt x="96" y="221"/>
                  </a:cubicBezTo>
                  <a:cubicBezTo>
                    <a:pt x="100" y="221"/>
                    <a:pt x="103" y="218"/>
                    <a:pt x="103" y="214"/>
                  </a:cubicBezTo>
                  <a:cubicBezTo>
                    <a:pt x="103" y="210"/>
                    <a:pt x="100" y="207"/>
                    <a:pt x="96" y="207"/>
                  </a:cubicBezTo>
                  <a:cubicBezTo>
                    <a:pt x="43" y="207"/>
                    <a:pt x="0" y="250"/>
                    <a:pt x="0" y="303"/>
                  </a:cubicBezTo>
                  <a:cubicBezTo>
                    <a:pt x="0" y="356"/>
                    <a:pt x="43" y="399"/>
                    <a:pt x="96" y="399"/>
                  </a:cubicBezTo>
                  <a:cubicBezTo>
                    <a:pt x="110" y="399"/>
                    <a:pt x="110" y="399"/>
                    <a:pt x="110" y="399"/>
                  </a:cubicBezTo>
                  <a:cubicBezTo>
                    <a:pt x="110" y="409"/>
                    <a:pt x="111" y="419"/>
                    <a:pt x="111" y="429"/>
                  </a:cubicBezTo>
                  <a:cubicBezTo>
                    <a:pt x="115" y="470"/>
                    <a:pt x="137" y="511"/>
                    <a:pt x="176" y="549"/>
                  </a:cubicBezTo>
                  <a:cubicBezTo>
                    <a:pt x="172" y="561"/>
                    <a:pt x="172" y="561"/>
                    <a:pt x="172" y="561"/>
                  </a:cubicBezTo>
                  <a:cubicBezTo>
                    <a:pt x="157" y="605"/>
                    <a:pt x="181" y="654"/>
                    <a:pt x="225" y="669"/>
                  </a:cubicBezTo>
                  <a:cubicBezTo>
                    <a:pt x="234" y="672"/>
                    <a:pt x="243" y="674"/>
                    <a:pt x="252" y="674"/>
                  </a:cubicBezTo>
                  <a:cubicBezTo>
                    <a:pt x="286" y="674"/>
                    <a:pt x="317" y="653"/>
                    <a:pt x="330" y="623"/>
                  </a:cubicBezTo>
                  <a:cubicBezTo>
                    <a:pt x="361" y="627"/>
                    <a:pt x="391" y="627"/>
                    <a:pt x="421" y="622"/>
                  </a:cubicBezTo>
                  <a:cubicBezTo>
                    <a:pt x="435" y="653"/>
                    <a:pt x="465" y="674"/>
                    <a:pt x="499" y="674"/>
                  </a:cubicBezTo>
                  <a:cubicBezTo>
                    <a:pt x="499" y="674"/>
                    <a:pt x="499" y="674"/>
                    <a:pt x="499" y="674"/>
                  </a:cubicBezTo>
                  <a:cubicBezTo>
                    <a:pt x="509" y="674"/>
                    <a:pt x="518" y="672"/>
                    <a:pt x="527" y="669"/>
                  </a:cubicBezTo>
                  <a:cubicBezTo>
                    <a:pt x="571" y="654"/>
                    <a:pt x="595" y="605"/>
                    <a:pt x="580" y="561"/>
                  </a:cubicBezTo>
                  <a:cubicBezTo>
                    <a:pt x="575" y="548"/>
                    <a:pt x="575" y="548"/>
                    <a:pt x="575" y="548"/>
                  </a:cubicBezTo>
                  <a:cubicBezTo>
                    <a:pt x="590" y="533"/>
                    <a:pt x="603" y="517"/>
                    <a:pt x="614" y="499"/>
                  </a:cubicBezTo>
                  <a:cubicBezTo>
                    <a:pt x="648" y="499"/>
                    <a:pt x="648" y="499"/>
                    <a:pt x="648" y="499"/>
                  </a:cubicBezTo>
                  <a:cubicBezTo>
                    <a:pt x="688" y="499"/>
                    <a:pt x="719" y="455"/>
                    <a:pt x="719" y="396"/>
                  </a:cubicBezTo>
                  <a:cubicBezTo>
                    <a:pt x="719" y="338"/>
                    <a:pt x="688" y="293"/>
                    <a:pt x="648" y="293"/>
                  </a:cubicBezTo>
                  <a:close/>
                  <a:moveTo>
                    <a:pt x="648" y="485"/>
                  </a:moveTo>
                  <a:cubicBezTo>
                    <a:pt x="610" y="485"/>
                    <a:pt x="610" y="485"/>
                    <a:pt x="610" y="485"/>
                  </a:cubicBezTo>
                  <a:cubicBezTo>
                    <a:pt x="607" y="485"/>
                    <a:pt x="605" y="486"/>
                    <a:pt x="603" y="489"/>
                  </a:cubicBezTo>
                  <a:cubicBezTo>
                    <a:pt x="593" y="508"/>
                    <a:pt x="579" y="525"/>
                    <a:pt x="562" y="541"/>
                  </a:cubicBezTo>
                  <a:cubicBezTo>
                    <a:pt x="560" y="543"/>
                    <a:pt x="559" y="546"/>
                    <a:pt x="560" y="548"/>
                  </a:cubicBezTo>
                  <a:cubicBezTo>
                    <a:pt x="566" y="566"/>
                    <a:pt x="566" y="566"/>
                    <a:pt x="566" y="566"/>
                  </a:cubicBezTo>
                  <a:cubicBezTo>
                    <a:pt x="579" y="603"/>
                    <a:pt x="559" y="643"/>
                    <a:pt x="522" y="656"/>
                  </a:cubicBezTo>
                  <a:cubicBezTo>
                    <a:pt x="515" y="658"/>
                    <a:pt x="507" y="660"/>
                    <a:pt x="499" y="660"/>
                  </a:cubicBezTo>
                  <a:cubicBezTo>
                    <a:pt x="499" y="667"/>
                    <a:pt x="499" y="667"/>
                    <a:pt x="499" y="667"/>
                  </a:cubicBezTo>
                  <a:cubicBezTo>
                    <a:pt x="499" y="660"/>
                    <a:pt x="499" y="660"/>
                    <a:pt x="499" y="660"/>
                  </a:cubicBezTo>
                  <a:cubicBezTo>
                    <a:pt x="469" y="660"/>
                    <a:pt x="442" y="641"/>
                    <a:pt x="432" y="612"/>
                  </a:cubicBezTo>
                  <a:cubicBezTo>
                    <a:pt x="431" y="609"/>
                    <a:pt x="429" y="608"/>
                    <a:pt x="426" y="608"/>
                  </a:cubicBezTo>
                  <a:cubicBezTo>
                    <a:pt x="425" y="608"/>
                    <a:pt x="425" y="608"/>
                    <a:pt x="425" y="608"/>
                  </a:cubicBezTo>
                  <a:cubicBezTo>
                    <a:pt x="393" y="613"/>
                    <a:pt x="360" y="613"/>
                    <a:pt x="327" y="608"/>
                  </a:cubicBezTo>
                  <a:cubicBezTo>
                    <a:pt x="324" y="607"/>
                    <a:pt x="320" y="609"/>
                    <a:pt x="319" y="612"/>
                  </a:cubicBezTo>
                  <a:cubicBezTo>
                    <a:pt x="309" y="641"/>
                    <a:pt x="282" y="660"/>
                    <a:pt x="252" y="660"/>
                  </a:cubicBezTo>
                  <a:cubicBezTo>
                    <a:pt x="245" y="660"/>
                    <a:pt x="237" y="658"/>
                    <a:pt x="230" y="656"/>
                  </a:cubicBezTo>
                  <a:cubicBezTo>
                    <a:pt x="193" y="643"/>
                    <a:pt x="173" y="603"/>
                    <a:pt x="185" y="566"/>
                  </a:cubicBezTo>
                  <a:cubicBezTo>
                    <a:pt x="191" y="549"/>
                    <a:pt x="191" y="549"/>
                    <a:pt x="191" y="549"/>
                  </a:cubicBezTo>
                  <a:cubicBezTo>
                    <a:pt x="192" y="547"/>
                    <a:pt x="191" y="544"/>
                    <a:pt x="189" y="542"/>
                  </a:cubicBezTo>
                  <a:cubicBezTo>
                    <a:pt x="162" y="517"/>
                    <a:pt x="130" y="477"/>
                    <a:pt x="125" y="428"/>
                  </a:cubicBezTo>
                  <a:cubicBezTo>
                    <a:pt x="119" y="357"/>
                    <a:pt x="137" y="300"/>
                    <a:pt x="177" y="256"/>
                  </a:cubicBezTo>
                  <a:cubicBezTo>
                    <a:pt x="221" y="207"/>
                    <a:pt x="294" y="180"/>
                    <a:pt x="375" y="180"/>
                  </a:cubicBezTo>
                  <a:cubicBezTo>
                    <a:pt x="404" y="180"/>
                    <a:pt x="432" y="184"/>
                    <a:pt x="459" y="192"/>
                  </a:cubicBezTo>
                  <a:cubicBezTo>
                    <a:pt x="462" y="193"/>
                    <a:pt x="465" y="192"/>
                    <a:pt x="467" y="189"/>
                  </a:cubicBezTo>
                  <a:cubicBezTo>
                    <a:pt x="477" y="174"/>
                    <a:pt x="494" y="157"/>
                    <a:pt x="514" y="157"/>
                  </a:cubicBezTo>
                  <a:cubicBezTo>
                    <a:pt x="515" y="157"/>
                    <a:pt x="516" y="157"/>
                    <a:pt x="518" y="157"/>
                  </a:cubicBezTo>
                  <a:cubicBezTo>
                    <a:pt x="539" y="160"/>
                    <a:pt x="548" y="184"/>
                    <a:pt x="547" y="233"/>
                  </a:cubicBezTo>
                  <a:cubicBezTo>
                    <a:pt x="547" y="236"/>
                    <a:pt x="548" y="238"/>
                    <a:pt x="549" y="239"/>
                  </a:cubicBezTo>
                  <a:cubicBezTo>
                    <a:pt x="572" y="258"/>
                    <a:pt x="591" y="280"/>
                    <a:pt x="604" y="304"/>
                  </a:cubicBezTo>
                  <a:cubicBezTo>
                    <a:pt x="605" y="306"/>
                    <a:pt x="608" y="307"/>
                    <a:pt x="610" y="307"/>
                  </a:cubicBezTo>
                  <a:cubicBezTo>
                    <a:pt x="648" y="307"/>
                    <a:pt x="648" y="307"/>
                    <a:pt x="648" y="307"/>
                  </a:cubicBezTo>
                  <a:cubicBezTo>
                    <a:pt x="680" y="307"/>
                    <a:pt x="705" y="346"/>
                    <a:pt x="705" y="396"/>
                  </a:cubicBezTo>
                  <a:cubicBezTo>
                    <a:pt x="705" y="447"/>
                    <a:pt x="680" y="485"/>
                    <a:pt x="648" y="485"/>
                  </a:cubicBezTo>
                  <a:close/>
                  <a:moveTo>
                    <a:pt x="483" y="265"/>
                  </a:moveTo>
                  <a:cubicBezTo>
                    <a:pt x="482" y="268"/>
                    <a:pt x="480" y="269"/>
                    <a:pt x="477" y="269"/>
                  </a:cubicBezTo>
                  <a:cubicBezTo>
                    <a:pt x="476" y="269"/>
                    <a:pt x="475" y="268"/>
                    <a:pt x="474" y="268"/>
                  </a:cubicBezTo>
                  <a:cubicBezTo>
                    <a:pt x="445" y="250"/>
                    <a:pt x="411" y="240"/>
                    <a:pt x="375" y="240"/>
                  </a:cubicBezTo>
                  <a:cubicBezTo>
                    <a:pt x="340" y="240"/>
                    <a:pt x="306" y="250"/>
                    <a:pt x="277" y="268"/>
                  </a:cubicBezTo>
                  <a:cubicBezTo>
                    <a:pt x="274" y="270"/>
                    <a:pt x="269" y="269"/>
                    <a:pt x="267" y="265"/>
                  </a:cubicBezTo>
                  <a:cubicBezTo>
                    <a:pt x="265" y="262"/>
                    <a:pt x="266" y="258"/>
                    <a:pt x="270" y="256"/>
                  </a:cubicBezTo>
                  <a:cubicBezTo>
                    <a:pt x="301" y="236"/>
                    <a:pt x="337" y="226"/>
                    <a:pt x="375" y="226"/>
                  </a:cubicBezTo>
                  <a:cubicBezTo>
                    <a:pt x="414" y="226"/>
                    <a:pt x="450" y="236"/>
                    <a:pt x="481" y="256"/>
                  </a:cubicBezTo>
                  <a:cubicBezTo>
                    <a:pt x="484" y="258"/>
                    <a:pt x="485" y="262"/>
                    <a:pt x="483" y="265"/>
                  </a:cubicBezTo>
                  <a:close/>
                </a:path>
              </a:pathLst>
            </a:custGeom>
            <a:grpFill/>
            <a:ln>
              <a:solidFill>
                <a:schemeClr val="accent3">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4" name="Group 73"/>
          <p:cNvGrpSpPr/>
          <p:nvPr/>
        </p:nvGrpSpPr>
        <p:grpSpPr>
          <a:xfrm>
            <a:off x="6041937" y="1076063"/>
            <a:ext cx="1192153" cy="809968"/>
            <a:chOff x="4532633" y="806588"/>
            <a:chExt cx="894348" cy="607634"/>
          </a:xfrm>
          <a:solidFill>
            <a:schemeClr val="accent4">
              <a:lumMod val="60000"/>
              <a:lumOff val="40000"/>
            </a:schemeClr>
          </a:solidFill>
        </p:grpSpPr>
        <p:grpSp>
          <p:nvGrpSpPr>
            <p:cNvPr id="12" name="Group 11"/>
            <p:cNvGrpSpPr/>
            <p:nvPr/>
          </p:nvGrpSpPr>
          <p:grpSpPr>
            <a:xfrm>
              <a:off x="4532633" y="806588"/>
              <a:ext cx="894348" cy="607634"/>
              <a:chOff x="4374542" y="940715"/>
              <a:chExt cx="1026338" cy="697312"/>
            </a:xfrm>
            <a:grpFill/>
          </p:grpSpPr>
          <p:sp>
            <p:nvSpPr>
              <p:cNvPr id="8" name="Oval 7"/>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9" name="Isosceles Triangle 8"/>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8" name="Freeform 101"/>
            <p:cNvSpPr>
              <a:spLocks noEditPoints="1"/>
            </p:cNvSpPr>
            <p:nvPr/>
          </p:nvSpPr>
          <p:spPr bwMode="auto">
            <a:xfrm>
              <a:off x="4597418" y="984063"/>
              <a:ext cx="465372" cy="269602"/>
            </a:xfrm>
            <a:custGeom>
              <a:avLst/>
              <a:gdLst>
                <a:gd name="T0" fmla="*/ 329 w 794"/>
                <a:gd name="T1" fmla="*/ 0 h 460"/>
                <a:gd name="T2" fmla="*/ 212 w 794"/>
                <a:gd name="T3" fmla="*/ 39 h 460"/>
                <a:gd name="T4" fmla="*/ 3 w 794"/>
                <a:gd name="T5" fmla="*/ 211 h 460"/>
                <a:gd name="T6" fmla="*/ 13 w 794"/>
                <a:gd name="T7" fmla="*/ 212 h 460"/>
                <a:gd name="T8" fmla="*/ 283 w 794"/>
                <a:gd name="T9" fmla="*/ 32 h 460"/>
                <a:gd name="T10" fmla="*/ 280 w 794"/>
                <a:gd name="T11" fmla="*/ 244 h 460"/>
                <a:gd name="T12" fmla="*/ 241 w 794"/>
                <a:gd name="T13" fmla="*/ 270 h 460"/>
                <a:gd name="T14" fmla="*/ 450 w 794"/>
                <a:gd name="T15" fmla="*/ 182 h 460"/>
                <a:gd name="T16" fmla="*/ 492 w 794"/>
                <a:gd name="T17" fmla="*/ 261 h 460"/>
                <a:gd name="T18" fmla="*/ 371 w 794"/>
                <a:gd name="T19" fmla="*/ 324 h 460"/>
                <a:gd name="T20" fmla="*/ 369 w 794"/>
                <a:gd name="T21" fmla="*/ 326 h 460"/>
                <a:gd name="T22" fmla="*/ 274 w 794"/>
                <a:gd name="T23" fmla="*/ 409 h 460"/>
                <a:gd name="T24" fmla="*/ 74 w 794"/>
                <a:gd name="T25" fmla="*/ 431 h 460"/>
                <a:gd name="T26" fmla="*/ 81 w 794"/>
                <a:gd name="T27" fmla="*/ 438 h 460"/>
                <a:gd name="T28" fmla="*/ 310 w 794"/>
                <a:gd name="T29" fmla="*/ 406 h 460"/>
                <a:gd name="T30" fmla="*/ 354 w 794"/>
                <a:gd name="T31" fmla="*/ 436 h 460"/>
                <a:gd name="T32" fmla="*/ 386 w 794"/>
                <a:gd name="T33" fmla="*/ 428 h 460"/>
                <a:gd name="T34" fmla="*/ 431 w 794"/>
                <a:gd name="T35" fmla="*/ 460 h 460"/>
                <a:gd name="T36" fmla="*/ 485 w 794"/>
                <a:gd name="T37" fmla="*/ 410 h 460"/>
                <a:gd name="T38" fmla="*/ 530 w 794"/>
                <a:gd name="T39" fmla="*/ 442 h 460"/>
                <a:gd name="T40" fmla="*/ 611 w 794"/>
                <a:gd name="T41" fmla="*/ 337 h 460"/>
                <a:gd name="T42" fmla="*/ 794 w 794"/>
                <a:gd name="T43" fmla="*/ 288 h 460"/>
                <a:gd name="T44" fmla="*/ 745 w 794"/>
                <a:gd name="T45" fmla="*/ 0 h 460"/>
                <a:gd name="T46" fmla="*/ 780 w 794"/>
                <a:gd name="T47" fmla="*/ 82 h 460"/>
                <a:gd name="T48" fmla="*/ 294 w 794"/>
                <a:gd name="T49" fmla="*/ 134 h 460"/>
                <a:gd name="T50" fmla="*/ 329 w 794"/>
                <a:gd name="T51" fmla="*/ 14 h 460"/>
                <a:gd name="T52" fmla="*/ 780 w 794"/>
                <a:gd name="T53" fmla="*/ 49 h 460"/>
                <a:gd name="T54" fmla="*/ 294 w 794"/>
                <a:gd name="T55" fmla="*/ 68 h 460"/>
                <a:gd name="T56" fmla="*/ 329 w 794"/>
                <a:gd name="T57" fmla="*/ 14 h 460"/>
                <a:gd name="T58" fmla="*/ 321 w 794"/>
                <a:gd name="T59" fmla="*/ 396 h 460"/>
                <a:gd name="T60" fmla="*/ 378 w 794"/>
                <a:gd name="T61" fmla="*/ 337 h 460"/>
                <a:gd name="T62" fmla="*/ 383 w 794"/>
                <a:gd name="T63" fmla="*/ 403 h 460"/>
                <a:gd name="T64" fmla="*/ 461 w 794"/>
                <a:gd name="T65" fmla="*/ 428 h 460"/>
                <a:gd name="T66" fmla="*/ 400 w 794"/>
                <a:gd name="T67" fmla="*/ 424 h 460"/>
                <a:gd name="T68" fmla="*/ 432 w 794"/>
                <a:gd name="T69" fmla="*/ 337 h 460"/>
                <a:gd name="T70" fmla="*/ 488 w 794"/>
                <a:gd name="T71" fmla="*/ 374 h 460"/>
                <a:gd name="T72" fmla="*/ 461 w 794"/>
                <a:gd name="T73" fmla="*/ 428 h 460"/>
                <a:gd name="T74" fmla="*/ 515 w 794"/>
                <a:gd name="T75" fmla="*/ 425 h 460"/>
                <a:gd name="T76" fmla="*/ 522 w 794"/>
                <a:gd name="T77" fmla="*/ 337 h 460"/>
                <a:gd name="T78" fmla="*/ 560 w 794"/>
                <a:gd name="T79" fmla="*/ 410 h 460"/>
                <a:gd name="T80" fmla="*/ 398 w 794"/>
                <a:gd name="T81" fmla="*/ 323 h 460"/>
                <a:gd name="T82" fmla="*/ 500 w 794"/>
                <a:gd name="T83" fmla="*/ 273 h 460"/>
                <a:gd name="T84" fmla="*/ 445 w 794"/>
                <a:gd name="T85" fmla="*/ 169 h 460"/>
                <a:gd name="T86" fmla="*/ 294 w 794"/>
                <a:gd name="T87" fmla="*/ 148 h 460"/>
                <a:gd name="T88" fmla="*/ 780 w 794"/>
                <a:gd name="T89" fmla="*/ 28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4" h="460">
                  <a:moveTo>
                    <a:pt x="745" y="0"/>
                  </a:moveTo>
                  <a:cubicBezTo>
                    <a:pt x="329" y="0"/>
                    <a:pt x="329" y="0"/>
                    <a:pt x="329" y="0"/>
                  </a:cubicBezTo>
                  <a:cubicBezTo>
                    <a:pt x="313" y="0"/>
                    <a:pt x="299" y="7"/>
                    <a:pt x="290" y="20"/>
                  </a:cubicBezTo>
                  <a:cubicBezTo>
                    <a:pt x="278" y="14"/>
                    <a:pt x="248" y="8"/>
                    <a:pt x="212" y="39"/>
                  </a:cubicBezTo>
                  <a:cubicBezTo>
                    <a:pt x="168" y="77"/>
                    <a:pt x="6" y="200"/>
                    <a:pt x="4" y="201"/>
                  </a:cubicBezTo>
                  <a:cubicBezTo>
                    <a:pt x="1" y="204"/>
                    <a:pt x="0" y="208"/>
                    <a:pt x="3" y="211"/>
                  </a:cubicBezTo>
                  <a:cubicBezTo>
                    <a:pt x="4" y="213"/>
                    <a:pt x="6" y="214"/>
                    <a:pt x="8" y="214"/>
                  </a:cubicBezTo>
                  <a:cubicBezTo>
                    <a:pt x="10" y="214"/>
                    <a:pt x="11" y="213"/>
                    <a:pt x="13" y="212"/>
                  </a:cubicBezTo>
                  <a:cubicBezTo>
                    <a:pt x="14" y="211"/>
                    <a:pt x="177" y="88"/>
                    <a:pt x="221" y="50"/>
                  </a:cubicBezTo>
                  <a:cubicBezTo>
                    <a:pt x="251" y="24"/>
                    <a:pt x="274" y="28"/>
                    <a:pt x="283" y="32"/>
                  </a:cubicBezTo>
                  <a:cubicBezTo>
                    <a:pt x="281" y="37"/>
                    <a:pt x="280" y="43"/>
                    <a:pt x="280" y="49"/>
                  </a:cubicBezTo>
                  <a:cubicBezTo>
                    <a:pt x="280" y="244"/>
                    <a:pt x="280" y="244"/>
                    <a:pt x="280" y="244"/>
                  </a:cubicBezTo>
                  <a:cubicBezTo>
                    <a:pt x="260" y="253"/>
                    <a:pt x="246" y="259"/>
                    <a:pt x="245" y="260"/>
                  </a:cubicBezTo>
                  <a:cubicBezTo>
                    <a:pt x="241" y="262"/>
                    <a:pt x="240" y="266"/>
                    <a:pt x="241" y="270"/>
                  </a:cubicBezTo>
                  <a:cubicBezTo>
                    <a:pt x="243" y="273"/>
                    <a:pt x="247" y="275"/>
                    <a:pt x="251" y="273"/>
                  </a:cubicBezTo>
                  <a:cubicBezTo>
                    <a:pt x="252" y="272"/>
                    <a:pt x="410" y="198"/>
                    <a:pt x="450" y="182"/>
                  </a:cubicBezTo>
                  <a:cubicBezTo>
                    <a:pt x="479" y="170"/>
                    <a:pt x="498" y="184"/>
                    <a:pt x="507" y="201"/>
                  </a:cubicBezTo>
                  <a:cubicBezTo>
                    <a:pt x="516" y="221"/>
                    <a:pt x="514" y="248"/>
                    <a:pt x="492" y="261"/>
                  </a:cubicBezTo>
                  <a:cubicBezTo>
                    <a:pt x="482" y="267"/>
                    <a:pt x="464" y="275"/>
                    <a:pt x="444" y="285"/>
                  </a:cubicBezTo>
                  <a:cubicBezTo>
                    <a:pt x="411" y="300"/>
                    <a:pt x="381" y="315"/>
                    <a:pt x="371" y="324"/>
                  </a:cubicBezTo>
                  <a:cubicBezTo>
                    <a:pt x="371" y="324"/>
                    <a:pt x="370" y="324"/>
                    <a:pt x="370" y="325"/>
                  </a:cubicBezTo>
                  <a:cubicBezTo>
                    <a:pt x="370" y="325"/>
                    <a:pt x="369" y="325"/>
                    <a:pt x="369" y="326"/>
                  </a:cubicBezTo>
                  <a:cubicBezTo>
                    <a:pt x="366" y="329"/>
                    <a:pt x="361" y="334"/>
                    <a:pt x="356" y="340"/>
                  </a:cubicBezTo>
                  <a:cubicBezTo>
                    <a:pt x="336" y="363"/>
                    <a:pt x="303" y="401"/>
                    <a:pt x="274" y="409"/>
                  </a:cubicBezTo>
                  <a:cubicBezTo>
                    <a:pt x="236" y="419"/>
                    <a:pt x="82" y="424"/>
                    <a:pt x="80" y="424"/>
                  </a:cubicBezTo>
                  <a:cubicBezTo>
                    <a:pt x="76" y="424"/>
                    <a:pt x="73" y="428"/>
                    <a:pt x="74" y="431"/>
                  </a:cubicBezTo>
                  <a:cubicBezTo>
                    <a:pt x="74" y="435"/>
                    <a:pt x="77" y="438"/>
                    <a:pt x="81" y="438"/>
                  </a:cubicBezTo>
                  <a:cubicBezTo>
                    <a:pt x="81" y="438"/>
                    <a:pt x="81" y="438"/>
                    <a:pt x="81" y="438"/>
                  </a:cubicBezTo>
                  <a:cubicBezTo>
                    <a:pt x="87" y="438"/>
                    <a:pt x="238" y="433"/>
                    <a:pt x="278" y="422"/>
                  </a:cubicBezTo>
                  <a:cubicBezTo>
                    <a:pt x="289" y="419"/>
                    <a:pt x="299" y="413"/>
                    <a:pt x="310" y="406"/>
                  </a:cubicBezTo>
                  <a:cubicBezTo>
                    <a:pt x="314" y="416"/>
                    <a:pt x="322" y="425"/>
                    <a:pt x="333" y="431"/>
                  </a:cubicBezTo>
                  <a:cubicBezTo>
                    <a:pt x="339" y="434"/>
                    <a:pt x="347" y="436"/>
                    <a:pt x="354" y="436"/>
                  </a:cubicBezTo>
                  <a:cubicBezTo>
                    <a:pt x="365" y="436"/>
                    <a:pt x="376" y="431"/>
                    <a:pt x="385" y="423"/>
                  </a:cubicBezTo>
                  <a:cubicBezTo>
                    <a:pt x="386" y="425"/>
                    <a:pt x="386" y="426"/>
                    <a:pt x="386" y="428"/>
                  </a:cubicBezTo>
                  <a:cubicBezTo>
                    <a:pt x="391" y="440"/>
                    <a:pt x="399" y="450"/>
                    <a:pt x="410" y="455"/>
                  </a:cubicBezTo>
                  <a:cubicBezTo>
                    <a:pt x="417" y="459"/>
                    <a:pt x="424" y="460"/>
                    <a:pt x="431" y="460"/>
                  </a:cubicBezTo>
                  <a:cubicBezTo>
                    <a:pt x="449" y="460"/>
                    <a:pt x="465" y="451"/>
                    <a:pt x="474" y="434"/>
                  </a:cubicBezTo>
                  <a:cubicBezTo>
                    <a:pt x="485" y="410"/>
                    <a:pt x="485" y="410"/>
                    <a:pt x="485" y="410"/>
                  </a:cubicBezTo>
                  <a:cubicBezTo>
                    <a:pt x="489" y="421"/>
                    <a:pt x="497" y="431"/>
                    <a:pt x="509" y="437"/>
                  </a:cubicBezTo>
                  <a:cubicBezTo>
                    <a:pt x="516" y="440"/>
                    <a:pt x="523" y="442"/>
                    <a:pt x="530" y="442"/>
                  </a:cubicBezTo>
                  <a:cubicBezTo>
                    <a:pt x="547" y="442"/>
                    <a:pt x="564" y="432"/>
                    <a:pt x="572" y="416"/>
                  </a:cubicBezTo>
                  <a:cubicBezTo>
                    <a:pt x="611" y="337"/>
                    <a:pt x="611" y="337"/>
                    <a:pt x="611" y="337"/>
                  </a:cubicBezTo>
                  <a:cubicBezTo>
                    <a:pt x="745" y="337"/>
                    <a:pt x="745" y="337"/>
                    <a:pt x="745" y="337"/>
                  </a:cubicBezTo>
                  <a:cubicBezTo>
                    <a:pt x="772" y="337"/>
                    <a:pt x="794" y="315"/>
                    <a:pt x="794" y="288"/>
                  </a:cubicBezTo>
                  <a:cubicBezTo>
                    <a:pt x="794" y="49"/>
                    <a:pt x="794" y="49"/>
                    <a:pt x="794" y="49"/>
                  </a:cubicBezTo>
                  <a:cubicBezTo>
                    <a:pt x="794" y="22"/>
                    <a:pt x="772" y="0"/>
                    <a:pt x="745" y="0"/>
                  </a:cubicBezTo>
                  <a:close/>
                  <a:moveTo>
                    <a:pt x="294" y="82"/>
                  </a:moveTo>
                  <a:cubicBezTo>
                    <a:pt x="780" y="82"/>
                    <a:pt x="780" y="82"/>
                    <a:pt x="780" y="82"/>
                  </a:cubicBezTo>
                  <a:cubicBezTo>
                    <a:pt x="780" y="134"/>
                    <a:pt x="780" y="134"/>
                    <a:pt x="780" y="134"/>
                  </a:cubicBezTo>
                  <a:cubicBezTo>
                    <a:pt x="294" y="134"/>
                    <a:pt x="294" y="134"/>
                    <a:pt x="294" y="134"/>
                  </a:cubicBezTo>
                  <a:lnTo>
                    <a:pt x="294" y="82"/>
                  </a:lnTo>
                  <a:close/>
                  <a:moveTo>
                    <a:pt x="329" y="14"/>
                  </a:moveTo>
                  <a:cubicBezTo>
                    <a:pt x="745" y="14"/>
                    <a:pt x="745" y="14"/>
                    <a:pt x="745" y="14"/>
                  </a:cubicBezTo>
                  <a:cubicBezTo>
                    <a:pt x="765" y="14"/>
                    <a:pt x="780" y="29"/>
                    <a:pt x="780" y="49"/>
                  </a:cubicBezTo>
                  <a:cubicBezTo>
                    <a:pt x="780" y="68"/>
                    <a:pt x="780" y="68"/>
                    <a:pt x="780" y="68"/>
                  </a:cubicBezTo>
                  <a:cubicBezTo>
                    <a:pt x="294" y="68"/>
                    <a:pt x="294" y="68"/>
                    <a:pt x="294" y="68"/>
                  </a:cubicBezTo>
                  <a:cubicBezTo>
                    <a:pt x="294" y="49"/>
                    <a:pt x="294" y="49"/>
                    <a:pt x="294" y="49"/>
                  </a:cubicBezTo>
                  <a:cubicBezTo>
                    <a:pt x="294" y="29"/>
                    <a:pt x="310" y="14"/>
                    <a:pt x="329" y="14"/>
                  </a:cubicBezTo>
                  <a:close/>
                  <a:moveTo>
                    <a:pt x="339" y="418"/>
                  </a:moveTo>
                  <a:cubicBezTo>
                    <a:pt x="330" y="414"/>
                    <a:pt x="324" y="406"/>
                    <a:pt x="321" y="396"/>
                  </a:cubicBezTo>
                  <a:cubicBezTo>
                    <a:pt x="338" y="382"/>
                    <a:pt x="354" y="364"/>
                    <a:pt x="366" y="350"/>
                  </a:cubicBezTo>
                  <a:cubicBezTo>
                    <a:pt x="371" y="345"/>
                    <a:pt x="375" y="340"/>
                    <a:pt x="378" y="337"/>
                  </a:cubicBezTo>
                  <a:cubicBezTo>
                    <a:pt x="416" y="337"/>
                    <a:pt x="416" y="337"/>
                    <a:pt x="416" y="337"/>
                  </a:cubicBezTo>
                  <a:cubicBezTo>
                    <a:pt x="383" y="403"/>
                    <a:pt x="383" y="403"/>
                    <a:pt x="383" y="403"/>
                  </a:cubicBezTo>
                  <a:cubicBezTo>
                    <a:pt x="375" y="420"/>
                    <a:pt x="355" y="426"/>
                    <a:pt x="339" y="418"/>
                  </a:cubicBezTo>
                  <a:close/>
                  <a:moveTo>
                    <a:pt x="461" y="428"/>
                  </a:moveTo>
                  <a:cubicBezTo>
                    <a:pt x="453" y="444"/>
                    <a:pt x="433" y="451"/>
                    <a:pt x="416" y="443"/>
                  </a:cubicBezTo>
                  <a:cubicBezTo>
                    <a:pt x="409" y="439"/>
                    <a:pt x="403" y="432"/>
                    <a:pt x="400" y="424"/>
                  </a:cubicBezTo>
                  <a:cubicBezTo>
                    <a:pt x="397" y="415"/>
                    <a:pt x="398" y="406"/>
                    <a:pt x="401" y="398"/>
                  </a:cubicBezTo>
                  <a:cubicBezTo>
                    <a:pt x="432" y="337"/>
                    <a:pt x="432" y="337"/>
                    <a:pt x="432" y="337"/>
                  </a:cubicBezTo>
                  <a:cubicBezTo>
                    <a:pt x="506" y="337"/>
                    <a:pt x="506" y="337"/>
                    <a:pt x="506" y="337"/>
                  </a:cubicBezTo>
                  <a:cubicBezTo>
                    <a:pt x="488" y="374"/>
                    <a:pt x="488" y="374"/>
                    <a:pt x="488" y="374"/>
                  </a:cubicBezTo>
                  <a:cubicBezTo>
                    <a:pt x="488" y="374"/>
                    <a:pt x="488" y="374"/>
                    <a:pt x="488" y="374"/>
                  </a:cubicBezTo>
                  <a:lnTo>
                    <a:pt x="461" y="428"/>
                  </a:lnTo>
                  <a:close/>
                  <a:moveTo>
                    <a:pt x="560" y="410"/>
                  </a:moveTo>
                  <a:cubicBezTo>
                    <a:pt x="552" y="426"/>
                    <a:pt x="532" y="433"/>
                    <a:pt x="515" y="425"/>
                  </a:cubicBezTo>
                  <a:cubicBezTo>
                    <a:pt x="499" y="416"/>
                    <a:pt x="492" y="397"/>
                    <a:pt x="500" y="380"/>
                  </a:cubicBezTo>
                  <a:cubicBezTo>
                    <a:pt x="522" y="337"/>
                    <a:pt x="522" y="337"/>
                    <a:pt x="522" y="337"/>
                  </a:cubicBezTo>
                  <a:cubicBezTo>
                    <a:pt x="596" y="337"/>
                    <a:pt x="596" y="337"/>
                    <a:pt x="596" y="337"/>
                  </a:cubicBezTo>
                  <a:lnTo>
                    <a:pt x="560" y="410"/>
                  </a:lnTo>
                  <a:close/>
                  <a:moveTo>
                    <a:pt x="745" y="323"/>
                  </a:moveTo>
                  <a:cubicBezTo>
                    <a:pt x="398" y="323"/>
                    <a:pt x="398" y="323"/>
                    <a:pt x="398" y="323"/>
                  </a:cubicBezTo>
                  <a:cubicBezTo>
                    <a:pt x="412" y="315"/>
                    <a:pt x="432" y="306"/>
                    <a:pt x="450" y="297"/>
                  </a:cubicBezTo>
                  <a:cubicBezTo>
                    <a:pt x="470" y="288"/>
                    <a:pt x="489" y="279"/>
                    <a:pt x="500" y="273"/>
                  </a:cubicBezTo>
                  <a:cubicBezTo>
                    <a:pt x="529" y="255"/>
                    <a:pt x="531" y="220"/>
                    <a:pt x="519" y="195"/>
                  </a:cubicBezTo>
                  <a:cubicBezTo>
                    <a:pt x="509" y="174"/>
                    <a:pt x="483" y="154"/>
                    <a:pt x="445" y="169"/>
                  </a:cubicBezTo>
                  <a:cubicBezTo>
                    <a:pt x="419" y="179"/>
                    <a:pt x="345" y="214"/>
                    <a:pt x="294" y="237"/>
                  </a:cubicBezTo>
                  <a:cubicBezTo>
                    <a:pt x="294" y="148"/>
                    <a:pt x="294" y="148"/>
                    <a:pt x="294" y="148"/>
                  </a:cubicBezTo>
                  <a:cubicBezTo>
                    <a:pt x="780" y="148"/>
                    <a:pt x="780" y="148"/>
                    <a:pt x="780" y="148"/>
                  </a:cubicBezTo>
                  <a:cubicBezTo>
                    <a:pt x="780" y="288"/>
                    <a:pt x="780" y="288"/>
                    <a:pt x="780" y="288"/>
                  </a:cubicBezTo>
                  <a:cubicBezTo>
                    <a:pt x="780" y="307"/>
                    <a:pt x="765" y="323"/>
                    <a:pt x="745" y="323"/>
                  </a:cubicBez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5" name="Group 74"/>
          <p:cNvGrpSpPr/>
          <p:nvPr/>
        </p:nvGrpSpPr>
        <p:grpSpPr>
          <a:xfrm>
            <a:off x="6041937" y="2504595"/>
            <a:ext cx="1192153" cy="809968"/>
            <a:chOff x="4532633" y="1878266"/>
            <a:chExt cx="894348" cy="607634"/>
          </a:xfrm>
          <a:solidFill>
            <a:schemeClr val="accent4">
              <a:lumMod val="60000"/>
              <a:lumOff val="40000"/>
            </a:schemeClr>
          </a:solidFill>
        </p:grpSpPr>
        <p:grpSp>
          <p:nvGrpSpPr>
            <p:cNvPr id="16" name="Group 15"/>
            <p:cNvGrpSpPr/>
            <p:nvPr/>
          </p:nvGrpSpPr>
          <p:grpSpPr>
            <a:xfrm>
              <a:off x="4532633" y="1878266"/>
              <a:ext cx="894348" cy="607634"/>
              <a:chOff x="4374542" y="940715"/>
              <a:chExt cx="1026338" cy="697312"/>
            </a:xfrm>
            <a:grpFill/>
          </p:grpSpPr>
          <p:sp>
            <p:nvSpPr>
              <p:cNvPr id="17" name="Oval 16"/>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8" name="Isosceles Triangle 17"/>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9" name="Freeform 23"/>
            <p:cNvSpPr>
              <a:spLocks noEditPoints="1"/>
            </p:cNvSpPr>
            <p:nvPr/>
          </p:nvSpPr>
          <p:spPr bwMode="auto">
            <a:xfrm>
              <a:off x="4611573" y="2026646"/>
              <a:ext cx="437062" cy="307406"/>
            </a:xfrm>
            <a:custGeom>
              <a:avLst/>
              <a:gdLst>
                <a:gd name="T0" fmla="*/ 555 w 743"/>
                <a:gd name="T1" fmla="*/ 376 h 521"/>
                <a:gd name="T2" fmla="*/ 545 w 743"/>
                <a:gd name="T3" fmla="*/ 376 h 521"/>
                <a:gd name="T4" fmla="*/ 589 w 743"/>
                <a:gd name="T5" fmla="*/ 253 h 521"/>
                <a:gd name="T6" fmla="*/ 546 w 743"/>
                <a:gd name="T7" fmla="*/ 130 h 521"/>
                <a:gd name="T8" fmla="*/ 603 w 743"/>
                <a:gd name="T9" fmla="*/ 253 h 521"/>
                <a:gd name="T10" fmla="*/ 593 w 743"/>
                <a:gd name="T11" fmla="*/ 70 h 521"/>
                <a:gd name="T12" fmla="*/ 659 w 743"/>
                <a:gd name="T13" fmla="*/ 253 h 521"/>
                <a:gd name="T14" fmla="*/ 592 w 743"/>
                <a:gd name="T15" fmla="*/ 437 h 521"/>
                <a:gd name="T16" fmla="*/ 602 w 743"/>
                <a:gd name="T17" fmla="*/ 436 h 521"/>
                <a:gd name="T18" fmla="*/ 602 w 743"/>
                <a:gd name="T19" fmla="*/ 70 h 521"/>
                <a:gd name="T20" fmla="*/ 639 w 743"/>
                <a:gd name="T21" fmla="*/ 10 h 521"/>
                <a:gd name="T22" fmla="*/ 729 w 743"/>
                <a:gd name="T23" fmla="*/ 253 h 521"/>
                <a:gd name="T24" fmla="*/ 638 w 743"/>
                <a:gd name="T25" fmla="*/ 497 h 521"/>
                <a:gd name="T26" fmla="*/ 648 w 743"/>
                <a:gd name="T27" fmla="*/ 497 h 521"/>
                <a:gd name="T28" fmla="*/ 649 w 743"/>
                <a:gd name="T29" fmla="*/ 10 h 521"/>
                <a:gd name="T30" fmla="*/ 485 w 743"/>
                <a:gd name="T31" fmla="*/ 480 h 521"/>
                <a:gd name="T32" fmla="*/ 403 w 743"/>
                <a:gd name="T33" fmla="*/ 485 h 521"/>
                <a:gd name="T34" fmla="*/ 308 w 743"/>
                <a:gd name="T35" fmla="*/ 462 h 521"/>
                <a:gd name="T36" fmla="*/ 247 w 743"/>
                <a:gd name="T37" fmla="*/ 488 h 521"/>
                <a:gd name="T38" fmla="*/ 137 w 743"/>
                <a:gd name="T39" fmla="*/ 392 h 521"/>
                <a:gd name="T40" fmla="*/ 80 w 743"/>
                <a:gd name="T41" fmla="*/ 353 h 521"/>
                <a:gd name="T42" fmla="*/ 0 w 743"/>
                <a:gd name="T43" fmla="*/ 343 h 521"/>
                <a:gd name="T44" fmla="*/ 41 w 743"/>
                <a:gd name="T45" fmla="*/ 124 h 521"/>
                <a:gd name="T46" fmla="*/ 403 w 743"/>
                <a:gd name="T47" fmla="*/ 36 h 521"/>
                <a:gd name="T48" fmla="*/ 485 w 743"/>
                <a:gd name="T49" fmla="*/ 41 h 521"/>
                <a:gd name="T50" fmla="*/ 156 w 743"/>
                <a:gd name="T51" fmla="*/ 383 h 521"/>
                <a:gd name="T52" fmla="*/ 168 w 743"/>
                <a:gd name="T53" fmla="*/ 441 h 521"/>
                <a:gd name="T54" fmla="*/ 295 w 743"/>
                <a:gd name="T55" fmla="*/ 457 h 521"/>
                <a:gd name="T56" fmla="*/ 471 w 743"/>
                <a:gd name="T57" fmla="*/ 41 h 521"/>
                <a:gd name="T58" fmla="*/ 417 w 743"/>
                <a:gd name="T59" fmla="*/ 41 h 521"/>
                <a:gd name="T60" fmla="*/ 77 w 743"/>
                <a:gd name="T61" fmla="*/ 171 h 521"/>
                <a:gd name="T62" fmla="*/ 68 w 743"/>
                <a:gd name="T63" fmla="*/ 165 h 521"/>
                <a:gd name="T64" fmla="*/ 14 w 743"/>
                <a:gd name="T65" fmla="*/ 165 h 521"/>
                <a:gd name="T66" fmla="*/ 41 w 743"/>
                <a:gd name="T67" fmla="*/ 370 h 521"/>
                <a:gd name="T68" fmla="*/ 71 w 743"/>
                <a:gd name="T69" fmla="*/ 337 h 521"/>
                <a:gd name="T70" fmla="*/ 77 w 743"/>
                <a:gd name="T71" fmla="*/ 336 h 521"/>
                <a:gd name="T72" fmla="*/ 313 w 743"/>
                <a:gd name="T73" fmla="*/ 433 h 521"/>
                <a:gd name="T74" fmla="*/ 413 w 743"/>
                <a:gd name="T75" fmla="*/ 473 h 521"/>
                <a:gd name="T76" fmla="*/ 444 w 743"/>
                <a:gd name="T77" fmla="*/ 507 h 521"/>
                <a:gd name="T78" fmla="*/ 471 w 743"/>
                <a:gd name="T79" fmla="*/ 4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3" h="521">
                  <a:moveTo>
                    <a:pt x="603" y="253"/>
                  </a:moveTo>
                  <a:cubicBezTo>
                    <a:pt x="603" y="300"/>
                    <a:pt x="586" y="344"/>
                    <a:pt x="555" y="376"/>
                  </a:cubicBezTo>
                  <a:cubicBezTo>
                    <a:pt x="554" y="378"/>
                    <a:pt x="552" y="378"/>
                    <a:pt x="550" y="378"/>
                  </a:cubicBezTo>
                  <a:cubicBezTo>
                    <a:pt x="549" y="378"/>
                    <a:pt x="547" y="378"/>
                    <a:pt x="545" y="376"/>
                  </a:cubicBezTo>
                  <a:cubicBezTo>
                    <a:pt x="543" y="374"/>
                    <a:pt x="543" y="369"/>
                    <a:pt x="545" y="367"/>
                  </a:cubicBezTo>
                  <a:cubicBezTo>
                    <a:pt x="574" y="337"/>
                    <a:pt x="589" y="296"/>
                    <a:pt x="589" y="253"/>
                  </a:cubicBezTo>
                  <a:cubicBezTo>
                    <a:pt x="589" y="210"/>
                    <a:pt x="574" y="170"/>
                    <a:pt x="546" y="140"/>
                  </a:cubicBezTo>
                  <a:cubicBezTo>
                    <a:pt x="543" y="137"/>
                    <a:pt x="543" y="133"/>
                    <a:pt x="546" y="130"/>
                  </a:cubicBezTo>
                  <a:cubicBezTo>
                    <a:pt x="549" y="128"/>
                    <a:pt x="553" y="128"/>
                    <a:pt x="556" y="131"/>
                  </a:cubicBezTo>
                  <a:cubicBezTo>
                    <a:pt x="587" y="163"/>
                    <a:pt x="603" y="207"/>
                    <a:pt x="603" y="253"/>
                  </a:cubicBezTo>
                  <a:close/>
                  <a:moveTo>
                    <a:pt x="602" y="70"/>
                  </a:moveTo>
                  <a:cubicBezTo>
                    <a:pt x="600" y="68"/>
                    <a:pt x="595" y="67"/>
                    <a:pt x="593" y="70"/>
                  </a:cubicBezTo>
                  <a:cubicBezTo>
                    <a:pt x="590" y="73"/>
                    <a:pt x="590" y="77"/>
                    <a:pt x="592" y="80"/>
                  </a:cubicBezTo>
                  <a:cubicBezTo>
                    <a:pt x="636" y="126"/>
                    <a:pt x="659" y="187"/>
                    <a:pt x="659" y="253"/>
                  </a:cubicBezTo>
                  <a:cubicBezTo>
                    <a:pt x="659" y="319"/>
                    <a:pt x="635" y="381"/>
                    <a:pt x="592" y="427"/>
                  </a:cubicBezTo>
                  <a:cubicBezTo>
                    <a:pt x="589" y="430"/>
                    <a:pt x="589" y="434"/>
                    <a:pt x="592" y="437"/>
                  </a:cubicBezTo>
                  <a:cubicBezTo>
                    <a:pt x="593" y="438"/>
                    <a:pt x="595" y="439"/>
                    <a:pt x="597" y="439"/>
                  </a:cubicBezTo>
                  <a:cubicBezTo>
                    <a:pt x="599" y="439"/>
                    <a:pt x="601" y="438"/>
                    <a:pt x="602" y="436"/>
                  </a:cubicBezTo>
                  <a:cubicBezTo>
                    <a:pt x="648" y="388"/>
                    <a:pt x="673" y="323"/>
                    <a:pt x="673" y="253"/>
                  </a:cubicBezTo>
                  <a:cubicBezTo>
                    <a:pt x="673" y="184"/>
                    <a:pt x="648" y="119"/>
                    <a:pt x="602" y="70"/>
                  </a:cubicBezTo>
                  <a:close/>
                  <a:moveTo>
                    <a:pt x="649" y="10"/>
                  </a:moveTo>
                  <a:cubicBezTo>
                    <a:pt x="646" y="7"/>
                    <a:pt x="642" y="7"/>
                    <a:pt x="639" y="10"/>
                  </a:cubicBezTo>
                  <a:cubicBezTo>
                    <a:pt x="636" y="12"/>
                    <a:pt x="636" y="17"/>
                    <a:pt x="639" y="20"/>
                  </a:cubicBezTo>
                  <a:cubicBezTo>
                    <a:pt x="697" y="81"/>
                    <a:pt x="729" y="164"/>
                    <a:pt x="729" y="253"/>
                  </a:cubicBezTo>
                  <a:cubicBezTo>
                    <a:pt x="729" y="342"/>
                    <a:pt x="697" y="425"/>
                    <a:pt x="638" y="487"/>
                  </a:cubicBezTo>
                  <a:cubicBezTo>
                    <a:pt x="636" y="490"/>
                    <a:pt x="636" y="494"/>
                    <a:pt x="638" y="497"/>
                  </a:cubicBezTo>
                  <a:cubicBezTo>
                    <a:pt x="640" y="498"/>
                    <a:pt x="642" y="499"/>
                    <a:pt x="643" y="499"/>
                  </a:cubicBezTo>
                  <a:cubicBezTo>
                    <a:pt x="645" y="499"/>
                    <a:pt x="647" y="498"/>
                    <a:pt x="648" y="497"/>
                  </a:cubicBezTo>
                  <a:cubicBezTo>
                    <a:pt x="709" y="432"/>
                    <a:pt x="743" y="346"/>
                    <a:pt x="743" y="253"/>
                  </a:cubicBezTo>
                  <a:cubicBezTo>
                    <a:pt x="743" y="161"/>
                    <a:pt x="710" y="74"/>
                    <a:pt x="649" y="10"/>
                  </a:cubicBezTo>
                  <a:close/>
                  <a:moveTo>
                    <a:pt x="485" y="41"/>
                  </a:moveTo>
                  <a:cubicBezTo>
                    <a:pt x="485" y="480"/>
                    <a:pt x="485" y="480"/>
                    <a:pt x="485" y="480"/>
                  </a:cubicBezTo>
                  <a:cubicBezTo>
                    <a:pt x="485" y="502"/>
                    <a:pt x="467" y="521"/>
                    <a:pt x="444" y="521"/>
                  </a:cubicBezTo>
                  <a:cubicBezTo>
                    <a:pt x="423" y="521"/>
                    <a:pt x="406" y="505"/>
                    <a:pt x="403" y="485"/>
                  </a:cubicBezTo>
                  <a:cubicBezTo>
                    <a:pt x="314" y="448"/>
                    <a:pt x="314" y="448"/>
                    <a:pt x="314" y="448"/>
                  </a:cubicBezTo>
                  <a:cubicBezTo>
                    <a:pt x="308" y="462"/>
                    <a:pt x="308" y="462"/>
                    <a:pt x="308" y="462"/>
                  </a:cubicBezTo>
                  <a:cubicBezTo>
                    <a:pt x="301" y="481"/>
                    <a:pt x="283" y="492"/>
                    <a:pt x="265" y="492"/>
                  </a:cubicBezTo>
                  <a:cubicBezTo>
                    <a:pt x="259" y="492"/>
                    <a:pt x="253" y="491"/>
                    <a:pt x="247" y="488"/>
                  </a:cubicBezTo>
                  <a:cubicBezTo>
                    <a:pt x="162" y="454"/>
                    <a:pt x="162" y="454"/>
                    <a:pt x="162" y="454"/>
                  </a:cubicBezTo>
                  <a:cubicBezTo>
                    <a:pt x="138" y="444"/>
                    <a:pt x="127" y="416"/>
                    <a:pt x="137" y="392"/>
                  </a:cubicBezTo>
                  <a:cubicBezTo>
                    <a:pt x="143" y="378"/>
                    <a:pt x="143" y="378"/>
                    <a:pt x="143" y="378"/>
                  </a:cubicBezTo>
                  <a:cubicBezTo>
                    <a:pt x="80" y="353"/>
                    <a:pt x="80" y="353"/>
                    <a:pt x="80" y="353"/>
                  </a:cubicBezTo>
                  <a:cubicBezTo>
                    <a:pt x="76" y="370"/>
                    <a:pt x="60" y="384"/>
                    <a:pt x="41" y="384"/>
                  </a:cubicBezTo>
                  <a:cubicBezTo>
                    <a:pt x="18" y="384"/>
                    <a:pt x="0" y="365"/>
                    <a:pt x="0" y="343"/>
                  </a:cubicBezTo>
                  <a:cubicBezTo>
                    <a:pt x="0" y="165"/>
                    <a:pt x="0" y="165"/>
                    <a:pt x="0" y="165"/>
                  </a:cubicBezTo>
                  <a:cubicBezTo>
                    <a:pt x="0" y="142"/>
                    <a:pt x="18" y="124"/>
                    <a:pt x="41" y="124"/>
                  </a:cubicBezTo>
                  <a:cubicBezTo>
                    <a:pt x="60" y="124"/>
                    <a:pt x="76" y="137"/>
                    <a:pt x="81" y="155"/>
                  </a:cubicBezTo>
                  <a:cubicBezTo>
                    <a:pt x="403" y="36"/>
                    <a:pt x="403" y="36"/>
                    <a:pt x="403" y="36"/>
                  </a:cubicBezTo>
                  <a:cubicBezTo>
                    <a:pt x="406" y="16"/>
                    <a:pt x="423" y="0"/>
                    <a:pt x="444" y="0"/>
                  </a:cubicBezTo>
                  <a:cubicBezTo>
                    <a:pt x="467" y="0"/>
                    <a:pt x="485" y="18"/>
                    <a:pt x="485" y="41"/>
                  </a:cubicBezTo>
                  <a:close/>
                  <a:moveTo>
                    <a:pt x="301" y="443"/>
                  </a:moveTo>
                  <a:cubicBezTo>
                    <a:pt x="156" y="383"/>
                    <a:pt x="156" y="383"/>
                    <a:pt x="156" y="383"/>
                  </a:cubicBezTo>
                  <a:cubicBezTo>
                    <a:pt x="150" y="398"/>
                    <a:pt x="150" y="398"/>
                    <a:pt x="150" y="398"/>
                  </a:cubicBezTo>
                  <a:cubicBezTo>
                    <a:pt x="143" y="414"/>
                    <a:pt x="151" y="434"/>
                    <a:pt x="168" y="441"/>
                  </a:cubicBezTo>
                  <a:cubicBezTo>
                    <a:pt x="252" y="475"/>
                    <a:pt x="252" y="475"/>
                    <a:pt x="252" y="475"/>
                  </a:cubicBezTo>
                  <a:cubicBezTo>
                    <a:pt x="269" y="482"/>
                    <a:pt x="288" y="474"/>
                    <a:pt x="295" y="457"/>
                  </a:cubicBezTo>
                  <a:lnTo>
                    <a:pt x="301" y="443"/>
                  </a:lnTo>
                  <a:close/>
                  <a:moveTo>
                    <a:pt x="471" y="41"/>
                  </a:moveTo>
                  <a:cubicBezTo>
                    <a:pt x="471" y="26"/>
                    <a:pt x="459" y="14"/>
                    <a:pt x="444" y="14"/>
                  </a:cubicBezTo>
                  <a:cubicBezTo>
                    <a:pt x="429" y="14"/>
                    <a:pt x="417" y="26"/>
                    <a:pt x="417" y="41"/>
                  </a:cubicBezTo>
                  <a:cubicBezTo>
                    <a:pt x="417" y="44"/>
                    <a:pt x="415" y="47"/>
                    <a:pt x="412" y="48"/>
                  </a:cubicBezTo>
                  <a:cubicBezTo>
                    <a:pt x="77" y="171"/>
                    <a:pt x="77" y="171"/>
                    <a:pt x="77" y="171"/>
                  </a:cubicBezTo>
                  <a:cubicBezTo>
                    <a:pt x="75" y="172"/>
                    <a:pt x="73" y="172"/>
                    <a:pt x="71" y="170"/>
                  </a:cubicBezTo>
                  <a:cubicBezTo>
                    <a:pt x="69" y="169"/>
                    <a:pt x="68" y="167"/>
                    <a:pt x="68" y="165"/>
                  </a:cubicBezTo>
                  <a:cubicBezTo>
                    <a:pt x="68" y="150"/>
                    <a:pt x="56" y="138"/>
                    <a:pt x="41" y="138"/>
                  </a:cubicBezTo>
                  <a:cubicBezTo>
                    <a:pt x="26" y="138"/>
                    <a:pt x="14" y="150"/>
                    <a:pt x="14" y="165"/>
                  </a:cubicBezTo>
                  <a:cubicBezTo>
                    <a:pt x="14" y="343"/>
                    <a:pt x="14" y="343"/>
                    <a:pt x="14" y="343"/>
                  </a:cubicBezTo>
                  <a:cubicBezTo>
                    <a:pt x="14" y="358"/>
                    <a:pt x="26" y="370"/>
                    <a:pt x="41" y="370"/>
                  </a:cubicBezTo>
                  <a:cubicBezTo>
                    <a:pt x="56" y="370"/>
                    <a:pt x="68" y="358"/>
                    <a:pt x="68" y="343"/>
                  </a:cubicBezTo>
                  <a:cubicBezTo>
                    <a:pt x="68" y="340"/>
                    <a:pt x="69" y="338"/>
                    <a:pt x="71" y="337"/>
                  </a:cubicBezTo>
                  <a:cubicBezTo>
                    <a:pt x="72" y="336"/>
                    <a:pt x="73" y="336"/>
                    <a:pt x="75" y="336"/>
                  </a:cubicBezTo>
                  <a:cubicBezTo>
                    <a:pt x="76" y="336"/>
                    <a:pt x="76" y="336"/>
                    <a:pt x="77" y="336"/>
                  </a:cubicBezTo>
                  <a:cubicBezTo>
                    <a:pt x="313" y="433"/>
                    <a:pt x="313" y="433"/>
                    <a:pt x="313" y="433"/>
                  </a:cubicBezTo>
                  <a:cubicBezTo>
                    <a:pt x="313" y="433"/>
                    <a:pt x="313" y="433"/>
                    <a:pt x="313" y="433"/>
                  </a:cubicBezTo>
                  <a:cubicBezTo>
                    <a:pt x="313" y="433"/>
                    <a:pt x="313" y="433"/>
                    <a:pt x="313" y="433"/>
                  </a:cubicBezTo>
                  <a:cubicBezTo>
                    <a:pt x="413" y="473"/>
                    <a:pt x="413" y="473"/>
                    <a:pt x="413" y="473"/>
                  </a:cubicBezTo>
                  <a:cubicBezTo>
                    <a:pt x="415" y="474"/>
                    <a:pt x="417" y="477"/>
                    <a:pt x="417" y="480"/>
                  </a:cubicBezTo>
                  <a:cubicBezTo>
                    <a:pt x="417" y="495"/>
                    <a:pt x="429" y="507"/>
                    <a:pt x="444" y="507"/>
                  </a:cubicBezTo>
                  <a:cubicBezTo>
                    <a:pt x="459" y="507"/>
                    <a:pt x="471" y="495"/>
                    <a:pt x="471" y="480"/>
                  </a:cubicBezTo>
                  <a:lnTo>
                    <a:pt x="471" y="41"/>
                  </a:ln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6" name="Group 75"/>
          <p:cNvGrpSpPr/>
          <p:nvPr/>
        </p:nvGrpSpPr>
        <p:grpSpPr>
          <a:xfrm>
            <a:off x="6041937" y="3933127"/>
            <a:ext cx="1192153" cy="809968"/>
            <a:chOff x="4532633" y="2949944"/>
            <a:chExt cx="894348" cy="607634"/>
          </a:xfrm>
          <a:solidFill>
            <a:schemeClr val="accent4">
              <a:lumMod val="60000"/>
              <a:lumOff val="40000"/>
            </a:schemeClr>
          </a:solidFill>
        </p:grpSpPr>
        <p:grpSp>
          <p:nvGrpSpPr>
            <p:cNvPr id="25" name="Group 24"/>
            <p:cNvGrpSpPr/>
            <p:nvPr/>
          </p:nvGrpSpPr>
          <p:grpSpPr>
            <a:xfrm>
              <a:off x="4532633" y="2949944"/>
              <a:ext cx="894348" cy="607634"/>
              <a:chOff x="4374542" y="940715"/>
              <a:chExt cx="1026338" cy="697312"/>
            </a:xfrm>
            <a:grpFill/>
          </p:grpSpPr>
          <p:sp>
            <p:nvSpPr>
              <p:cNvPr id="26" name="Oval 25"/>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7" name="Isosceles Triangle 26"/>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40" name="Freeform 150"/>
            <p:cNvSpPr>
              <a:spLocks noEditPoints="1"/>
            </p:cNvSpPr>
            <p:nvPr/>
          </p:nvSpPr>
          <p:spPr bwMode="auto">
            <a:xfrm>
              <a:off x="4642314" y="3022826"/>
              <a:ext cx="390906" cy="394484"/>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7" name="Group 76"/>
          <p:cNvGrpSpPr/>
          <p:nvPr/>
        </p:nvGrpSpPr>
        <p:grpSpPr>
          <a:xfrm>
            <a:off x="6043691" y="5361658"/>
            <a:ext cx="1192153" cy="809968"/>
            <a:chOff x="4533949" y="4021621"/>
            <a:chExt cx="894348" cy="607634"/>
          </a:xfrm>
          <a:solidFill>
            <a:schemeClr val="accent4">
              <a:lumMod val="60000"/>
              <a:lumOff val="40000"/>
            </a:schemeClr>
          </a:solidFill>
        </p:grpSpPr>
        <p:grpSp>
          <p:nvGrpSpPr>
            <p:cNvPr id="31" name="Group 30"/>
            <p:cNvGrpSpPr/>
            <p:nvPr/>
          </p:nvGrpSpPr>
          <p:grpSpPr>
            <a:xfrm>
              <a:off x="4533949" y="4021621"/>
              <a:ext cx="894348" cy="607634"/>
              <a:chOff x="4374542" y="940715"/>
              <a:chExt cx="1026338" cy="697312"/>
            </a:xfrm>
            <a:grpFill/>
          </p:grpSpPr>
          <p:sp>
            <p:nvSpPr>
              <p:cNvPr id="32" name="Oval 31"/>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33" name="Isosceles Triangle 32"/>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41" name="Freeform 107"/>
            <p:cNvSpPr>
              <a:spLocks noEditPoints="1"/>
            </p:cNvSpPr>
            <p:nvPr/>
          </p:nvSpPr>
          <p:spPr bwMode="auto">
            <a:xfrm>
              <a:off x="4586011" y="4194583"/>
              <a:ext cx="488186" cy="252684"/>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sp>
        <p:nvSpPr>
          <p:cNvPr id="43" name="TextBox 42"/>
          <p:cNvSpPr txBox="1"/>
          <p:nvPr/>
        </p:nvSpPr>
        <p:spPr>
          <a:xfrm>
            <a:off x="7488671" y="1081042"/>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New Payment Methods</a:t>
            </a:r>
          </a:p>
          <a:p>
            <a:r>
              <a:rPr lang="en-US" sz="1600" dirty="0">
                <a:solidFill>
                  <a:srgbClr val="000000"/>
                </a:solidFill>
              </a:rPr>
              <a:t>New payment methods may be created using AR with features like extreme user experience, device independence, and seamlessness</a:t>
            </a:r>
          </a:p>
        </p:txBody>
      </p:sp>
      <p:sp>
        <p:nvSpPr>
          <p:cNvPr id="44" name="TextBox 43"/>
          <p:cNvSpPr txBox="1"/>
          <p:nvPr/>
        </p:nvSpPr>
        <p:spPr>
          <a:xfrm>
            <a:off x="7488671" y="2508753"/>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Campaigns &amp; Advertisements</a:t>
            </a:r>
          </a:p>
          <a:p>
            <a:r>
              <a:rPr lang="en-US" sz="1600" dirty="0">
                <a:solidFill>
                  <a:srgbClr val="000000"/>
                </a:solidFill>
              </a:rPr>
              <a:t>Sign-enabled product brochures, personalized marketing messages with augmented presentations, and embedded digital advertisements</a:t>
            </a:r>
          </a:p>
        </p:txBody>
      </p:sp>
      <p:sp>
        <p:nvSpPr>
          <p:cNvPr id="45" name="TextBox 44"/>
          <p:cNvSpPr txBox="1"/>
          <p:nvPr/>
        </p:nvSpPr>
        <p:spPr>
          <a:xfrm>
            <a:off x="7488671" y="3933127"/>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Reporting &amp; Documentation</a:t>
            </a:r>
          </a:p>
          <a:p>
            <a:r>
              <a:rPr lang="en-US" sz="1600" dirty="0">
                <a:solidFill>
                  <a:srgbClr val="000000"/>
                </a:solidFill>
              </a:rPr>
              <a:t>Statements, advice, letters, etc. may have different presentations with a focus on creating an AR experience for consumers. </a:t>
            </a:r>
          </a:p>
        </p:txBody>
      </p:sp>
      <p:sp>
        <p:nvSpPr>
          <p:cNvPr id="46" name="TextBox 45"/>
          <p:cNvSpPr txBox="1"/>
          <p:nvPr/>
        </p:nvSpPr>
        <p:spPr>
          <a:xfrm>
            <a:off x="7488671" y="5365255"/>
            <a:ext cx="4498466" cy="871905"/>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Member Experience</a:t>
            </a:r>
          </a:p>
          <a:p>
            <a:r>
              <a:rPr lang="en-US" sz="1600" dirty="0">
                <a:solidFill>
                  <a:srgbClr val="000000"/>
                </a:solidFill>
              </a:rPr>
              <a:t>Streamlined processes that optimizes the member experience.</a:t>
            </a:r>
          </a:p>
        </p:txBody>
      </p:sp>
      <p:sp>
        <p:nvSpPr>
          <p:cNvPr id="47" name="TextBox 46"/>
          <p:cNvSpPr txBox="1"/>
          <p:nvPr/>
        </p:nvSpPr>
        <p:spPr>
          <a:xfrm>
            <a:off x="77598" y="1871908"/>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3">
                    <a:lumMod val="50000"/>
                  </a:schemeClr>
                </a:solidFill>
              </a:rPr>
              <a:t>Virtual Branch Banking</a:t>
            </a:r>
          </a:p>
          <a:p>
            <a:r>
              <a:rPr lang="en-US" sz="1600" dirty="0">
                <a:solidFill>
                  <a:srgbClr val="000000"/>
                </a:solidFill>
              </a:rPr>
              <a:t>Virtual branch banking may become a reality, where the consumer will be walking into a branch from their home. </a:t>
            </a:r>
          </a:p>
        </p:txBody>
      </p:sp>
      <p:sp>
        <p:nvSpPr>
          <p:cNvPr id="48" name="TextBox 47"/>
          <p:cNvSpPr txBox="1"/>
          <p:nvPr/>
        </p:nvSpPr>
        <p:spPr>
          <a:xfrm>
            <a:off x="77598" y="3206199"/>
            <a:ext cx="4498466" cy="871905"/>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3">
                    <a:lumMod val="50000"/>
                  </a:schemeClr>
                </a:solidFill>
              </a:rPr>
              <a:t>Authentication and Security</a:t>
            </a:r>
          </a:p>
          <a:p>
            <a:r>
              <a:rPr lang="en-US" sz="1600" dirty="0">
                <a:solidFill>
                  <a:srgbClr val="000000"/>
                </a:solidFill>
              </a:rPr>
              <a:t>Biometric authentication like voice recognition, retina scan, etc. will be widely used. </a:t>
            </a:r>
          </a:p>
        </p:txBody>
      </p:sp>
      <p:sp>
        <p:nvSpPr>
          <p:cNvPr id="49" name="TextBox 48"/>
          <p:cNvSpPr txBox="1"/>
          <p:nvPr/>
        </p:nvSpPr>
        <p:spPr>
          <a:xfrm>
            <a:off x="79255" y="4556120"/>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3">
                    <a:lumMod val="50000"/>
                  </a:schemeClr>
                </a:solidFill>
              </a:rPr>
              <a:t>Virtual Credit and Debit Cards</a:t>
            </a:r>
          </a:p>
          <a:p>
            <a:r>
              <a:rPr lang="en-US" sz="1600" dirty="0">
                <a:solidFill>
                  <a:srgbClr val="000000"/>
                </a:solidFill>
              </a:rPr>
              <a:t>Truly virtual cards can provide unique transactional experience for members with added security measures.</a:t>
            </a:r>
          </a:p>
        </p:txBody>
      </p:sp>
      <p:sp>
        <p:nvSpPr>
          <p:cNvPr id="50" name="TextBox 49"/>
          <p:cNvSpPr txBox="1"/>
          <p:nvPr/>
        </p:nvSpPr>
        <p:spPr>
          <a:xfrm>
            <a:off x="80897" y="6217270"/>
            <a:ext cx="8084373" cy="256352"/>
          </a:xfrm>
          <a:prstGeom prst="rect">
            <a:avLst/>
          </a:prstGeom>
          <a:noFill/>
        </p:spPr>
        <p:txBody>
          <a:bodyPr wrap="square" rtlCol="0">
            <a:spAutoFit/>
          </a:bodyPr>
          <a:lstStyle/>
          <a:p>
            <a:pPr marL="228543" indent="-228543">
              <a:buFont typeface="Arial" panose="020B0604020202020204" pitchFamily="34" charset="0"/>
              <a:buChar char="•"/>
            </a:pPr>
            <a:r>
              <a:rPr lang="en-US" sz="1066" dirty="0"/>
              <a:t>Infosys: </a:t>
            </a:r>
            <a:r>
              <a:rPr lang="en-US" sz="1066" i="1" dirty="0"/>
              <a:t>Future of Consumer Banking – The Augmented Way (2018)</a:t>
            </a:r>
            <a:r>
              <a:rPr lang="en-US" sz="1066" dirty="0"/>
              <a:t> </a:t>
            </a:r>
          </a:p>
        </p:txBody>
      </p:sp>
    </p:spTree>
    <p:extLst>
      <p:ext uri="{BB962C8B-B14F-4D97-AF65-F5344CB8AC3E}">
        <p14:creationId xmlns:p14="http://schemas.microsoft.com/office/powerpoint/2010/main" val="359279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3C5CCCA3-8CAF-4035-97AC-CE69245083A7}"/>
              </a:ext>
            </a:extLst>
          </p:cNvPr>
          <p:cNvCxnSpPr>
            <a:cxnSpLocks/>
          </p:cNvCxnSpPr>
          <p:nvPr/>
        </p:nvCxnSpPr>
        <p:spPr>
          <a:xfrm>
            <a:off x="4243104" y="5801186"/>
            <a:ext cx="78767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C983B5-ADE3-4C0E-8D17-20A73D5A85C5}"/>
              </a:ext>
            </a:extLst>
          </p:cNvPr>
          <p:cNvCxnSpPr>
            <a:cxnSpLocks/>
          </p:cNvCxnSpPr>
          <p:nvPr/>
        </p:nvCxnSpPr>
        <p:spPr>
          <a:xfrm>
            <a:off x="3824339" y="3971015"/>
            <a:ext cx="121020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9E1B3ED1-133B-4B2B-8795-F024B2918051}"/>
              </a:ext>
            </a:extLst>
          </p:cNvPr>
          <p:cNvPicPr>
            <a:picLocks noChangeAspect="1"/>
          </p:cNvPicPr>
          <p:nvPr/>
        </p:nvPicPr>
        <p:blipFill>
          <a:blip r:embed="rId2"/>
          <a:stretch>
            <a:fillRect/>
          </a:stretch>
        </p:blipFill>
        <p:spPr>
          <a:xfrm>
            <a:off x="5299013" y="3590669"/>
            <a:ext cx="863023" cy="875177"/>
          </a:xfrm>
          <a:prstGeom prst="rect">
            <a:avLst/>
          </a:prstGeom>
        </p:spPr>
      </p:pic>
      <p:sp>
        <p:nvSpPr>
          <p:cNvPr id="5" name="Hexagon 4">
            <a:extLst>
              <a:ext uri="{FF2B5EF4-FFF2-40B4-BE49-F238E27FC236}">
                <a16:creationId xmlns:a16="http://schemas.microsoft.com/office/drawing/2014/main" id="{1648B8E7-66F3-4074-AA6E-461BE4D231E8}"/>
              </a:ext>
            </a:extLst>
          </p:cNvPr>
          <p:cNvSpPr/>
          <p:nvPr/>
        </p:nvSpPr>
        <p:spPr>
          <a:xfrm>
            <a:off x="3176082" y="1376823"/>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Hexagon 5">
            <a:extLst>
              <a:ext uri="{FF2B5EF4-FFF2-40B4-BE49-F238E27FC236}">
                <a16:creationId xmlns:a16="http://schemas.microsoft.com/office/drawing/2014/main" id="{0EEC4D4A-9C19-49E5-B81F-722AC262BC2F}"/>
              </a:ext>
            </a:extLst>
          </p:cNvPr>
          <p:cNvSpPr/>
          <p:nvPr/>
        </p:nvSpPr>
        <p:spPr>
          <a:xfrm>
            <a:off x="2731599" y="3348180"/>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7" name="Hexagon 6">
            <a:extLst>
              <a:ext uri="{FF2B5EF4-FFF2-40B4-BE49-F238E27FC236}">
                <a16:creationId xmlns:a16="http://schemas.microsoft.com/office/drawing/2014/main" id="{2302553B-1D0D-4FAB-BEC7-088A24023AE6}"/>
              </a:ext>
            </a:extLst>
          </p:cNvPr>
          <p:cNvSpPr/>
          <p:nvPr/>
        </p:nvSpPr>
        <p:spPr>
          <a:xfrm>
            <a:off x="3212669" y="5197457"/>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 name="Oval 7">
            <a:extLst>
              <a:ext uri="{FF2B5EF4-FFF2-40B4-BE49-F238E27FC236}">
                <a16:creationId xmlns:a16="http://schemas.microsoft.com/office/drawing/2014/main" id="{92582315-510F-4EBE-AF97-0BBFA70F54A8}"/>
              </a:ext>
            </a:extLst>
          </p:cNvPr>
          <p:cNvSpPr/>
          <p:nvPr/>
        </p:nvSpPr>
        <p:spPr>
          <a:xfrm>
            <a:off x="5034546" y="3355550"/>
            <a:ext cx="1389900" cy="1345416"/>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cxnSp>
        <p:nvCxnSpPr>
          <p:cNvPr id="13" name="Straight Connector 12">
            <a:extLst>
              <a:ext uri="{FF2B5EF4-FFF2-40B4-BE49-F238E27FC236}">
                <a16:creationId xmlns:a16="http://schemas.microsoft.com/office/drawing/2014/main" id="{2992413B-BC57-410C-9382-52078B456098}"/>
              </a:ext>
            </a:extLst>
          </p:cNvPr>
          <p:cNvCxnSpPr>
            <a:cxnSpLocks/>
          </p:cNvCxnSpPr>
          <p:nvPr/>
        </p:nvCxnSpPr>
        <p:spPr>
          <a:xfrm>
            <a:off x="4572000" y="1990725"/>
            <a:ext cx="472772" cy="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59C184-359F-402D-BE53-B77518B41F5F}"/>
              </a:ext>
            </a:extLst>
          </p:cNvPr>
          <p:cNvCxnSpPr>
            <a:cxnSpLocks/>
          </p:cNvCxnSpPr>
          <p:nvPr/>
        </p:nvCxnSpPr>
        <p:spPr>
          <a:xfrm>
            <a:off x="6416913" y="3964351"/>
            <a:ext cx="1210208" cy="107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978A45-9392-487D-8714-D4B9600C7C95}"/>
              </a:ext>
            </a:extLst>
          </p:cNvPr>
          <p:cNvCxnSpPr>
            <a:cxnSpLocks/>
          </p:cNvCxnSpPr>
          <p:nvPr/>
        </p:nvCxnSpPr>
        <p:spPr>
          <a:xfrm flipV="1">
            <a:off x="6416914" y="1983001"/>
            <a:ext cx="610074" cy="778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14A7DD-17C9-441D-B939-5E4D3A0156D2}"/>
              </a:ext>
            </a:extLst>
          </p:cNvPr>
          <p:cNvCxnSpPr>
            <a:cxnSpLocks/>
            <a:endCxn id="11" idx="3"/>
          </p:cNvCxnSpPr>
          <p:nvPr/>
        </p:nvCxnSpPr>
        <p:spPr>
          <a:xfrm>
            <a:off x="6424446" y="5760416"/>
            <a:ext cx="470556" cy="1639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9F6A38-5680-4DFF-A84A-D543429E8F4C}"/>
              </a:ext>
            </a:extLst>
          </p:cNvPr>
          <p:cNvCxnSpPr>
            <a:cxnSpLocks/>
          </p:cNvCxnSpPr>
          <p:nvPr/>
        </p:nvCxnSpPr>
        <p:spPr>
          <a:xfrm flipH="1">
            <a:off x="5018876" y="1983001"/>
            <a:ext cx="25896" cy="3818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6A60F0B-9764-481F-BC75-7643F1376A9F}"/>
              </a:ext>
            </a:extLst>
          </p:cNvPr>
          <p:cNvCxnSpPr>
            <a:cxnSpLocks/>
          </p:cNvCxnSpPr>
          <p:nvPr/>
        </p:nvCxnSpPr>
        <p:spPr>
          <a:xfrm>
            <a:off x="6424446" y="1983001"/>
            <a:ext cx="0" cy="378654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8" name="Graphic 37" descr="Upward trend">
            <a:extLst>
              <a:ext uri="{FF2B5EF4-FFF2-40B4-BE49-F238E27FC236}">
                <a16:creationId xmlns:a16="http://schemas.microsoft.com/office/drawing/2014/main" id="{E29B48B3-2BCD-4AB8-8E80-E1BB05618B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353687" y="1475488"/>
            <a:ext cx="941303" cy="941303"/>
          </a:xfrm>
          <a:prstGeom prst="rect">
            <a:avLst/>
          </a:prstGeom>
        </p:spPr>
      </p:pic>
      <p:pic>
        <p:nvPicPr>
          <p:cNvPr id="42" name="Graphic 41" descr="Books">
            <a:extLst>
              <a:ext uri="{FF2B5EF4-FFF2-40B4-BE49-F238E27FC236}">
                <a16:creationId xmlns:a16="http://schemas.microsoft.com/office/drawing/2014/main" id="{32538128-6BA7-49EF-9FBE-57186FD051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963147" y="3548605"/>
            <a:ext cx="853357" cy="853357"/>
          </a:xfrm>
          <a:prstGeom prst="rect">
            <a:avLst/>
          </a:prstGeom>
        </p:spPr>
      </p:pic>
      <p:pic>
        <p:nvPicPr>
          <p:cNvPr id="43" name="Graphic 42" descr="Court">
            <a:extLst>
              <a:ext uri="{FF2B5EF4-FFF2-40B4-BE49-F238E27FC236}">
                <a16:creationId xmlns:a16="http://schemas.microsoft.com/office/drawing/2014/main" id="{9B4FE008-A4B4-4A45-BC6B-39A98C4A8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421788" y="5280259"/>
            <a:ext cx="914162" cy="914162"/>
          </a:xfrm>
          <a:prstGeom prst="rect">
            <a:avLst/>
          </a:prstGeom>
        </p:spPr>
      </p:pic>
      <p:sp>
        <p:nvSpPr>
          <p:cNvPr id="48" name="TextBox 47">
            <a:extLst>
              <a:ext uri="{FF2B5EF4-FFF2-40B4-BE49-F238E27FC236}">
                <a16:creationId xmlns:a16="http://schemas.microsoft.com/office/drawing/2014/main" id="{0D99D3E1-4DA7-4663-9F5E-5CB0039C3A57}"/>
              </a:ext>
            </a:extLst>
          </p:cNvPr>
          <p:cNvSpPr txBox="1"/>
          <p:nvPr/>
        </p:nvSpPr>
        <p:spPr>
          <a:xfrm>
            <a:off x="1080751" y="1521456"/>
            <a:ext cx="2131918" cy="923090"/>
          </a:xfrm>
          <a:prstGeom prst="rect">
            <a:avLst/>
          </a:prstGeom>
          <a:noFill/>
        </p:spPr>
        <p:txBody>
          <a:bodyPr wrap="square" rtlCol="0">
            <a:spAutoFit/>
          </a:bodyPr>
          <a:lstStyle/>
          <a:p>
            <a:r>
              <a:rPr lang="en-US" sz="1799" dirty="0">
                <a:solidFill>
                  <a:schemeClr val="tx1">
                    <a:lumMod val="75000"/>
                    <a:lumOff val="25000"/>
                  </a:schemeClr>
                </a:solidFill>
              </a:rPr>
              <a:t>Membership Growth</a:t>
            </a:r>
          </a:p>
          <a:p>
            <a:r>
              <a:rPr lang="en-US" sz="1799" dirty="0">
                <a:solidFill>
                  <a:schemeClr val="tx1">
                    <a:lumMod val="75000"/>
                    <a:lumOff val="25000"/>
                  </a:schemeClr>
                </a:solidFill>
              </a:rPr>
              <a:t>Product Growth</a:t>
            </a:r>
          </a:p>
          <a:p>
            <a:r>
              <a:rPr lang="en-US" sz="1799" dirty="0">
                <a:solidFill>
                  <a:schemeClr val="tx1">
                    <a:lumMod val="75000"/>
                    <a:lumOff val="25000"/>
                  </a:schemeClr>
                </a:solidFill>
              </a:rPr>
              <a:t>Employee Retention</a:t>
            </a:r>
          </a:p>
        </p:txBody>
      </p:sp>
      <p:sp>
        <p:nvSpPr>
          <p:cNvPr id="49" name="TextBox 48">
            <a:extLst>
              <a:ext uri="{FF2B5EF4-FFF2-40B4-BE49-F238E27FC236}">
                <a16:creationId xmlns:a16="http://schemas.microsoft.com/office/drawing/2014/main" id="{30B1BC0E-8A14-473E-9BBE-A631B07CD339}"/>
              </a:ext>
            </a:extLst>
          </p:cNvPr>
          <p:cNvSpPr txBox="1"/>
          <p:nvPr/>
        </p:nvSpPr>
        <p:spPr>
          <a:xfrm>
            <a:off x="8430906" y="1482062"/>
            <a:ext cx="3471179" cy="1200016"/>
          </a:xfrm>
          <a:prstGeom prst="rect">
            <a:avLst/>
          </a:prstGeom>
          <a:noFill/>
        </p:spPr>
        <p:txBody>
          <a:bodyPr wrap="square" rtlCol="0">
            <a:spAutoFit/>
          </a:bodyPr>
          <a:lstStyle/>
          <a:p>
            <a:r>
              <a:rPr lang="en-US" sz="1799" dirty="0">
                <a:solidFill>
                  <a:schemeClr val="tx1">
                    <a:lumMod val="75000"/>
                    <a:lumOff val="25000"/>
                  </a:schemeClr>
                </a:solidFill>
              </a:rPr>
              <a:t>Product/Service Engagement</a:t>
            </a:r>
          </a:p>
          <a:p>
            <a:r>
              <a:rPr lang="en-US" sz="1799" dirty="0">
                <a:solidFill>
                  <a:schemeClr val="tx1">
                    <a:lumMod val="75000"/>
                    <a:lumOff val="25000"/>
                  </a:schemeClr>
                </a:solidFill>
              </a:rPr>
              <a:t>Loyalty Improvement</a:t>
            </a:r>
          </a:p>
          <a:p>
            <a:r>
              <a:rPr lang="en-US" sz="1799" dirty="0">
                <a:solidFill>
                  <a:schemeClr val="tx1">
                    <a:lumMod val="75000"/>
                    <a:lumOff val="25000"/>
                  </a:schemeClr>
                </a:solidFill>
              </a:rPr>
              <a:t>Memorable Experiences</a:t>
            </a:r>
          </a:p>
          <a:p>
            <a:endParaRPr lang="en-US" sz="1799" dirty="0"/>
          </a:p>
        </p:txBody>
      </p:sp>
      <p:sp>
        <p:nvSpPr>
          <p:cNvPr id="50" name="TextBox 49">
            <a:extLst>
              <a:ext uri="{FF2B5EF4-FFF2-40B4-BE49-F238E27FC236}">
                <a16:creationId xmlns:a16="http://schemas.microsoft.com/office/drawing/2014/main" id="{E8008FDE-95FF-4241-B814-72F3C1064C5E}"/>
              </a:ext>
            </a:extLst>
          </p:cNvPr>
          <p:cNvSpPr txBox="1"/>
          <p:nvPr/>
        </p:nvSpPr>
        <p:spPr>
          <a:xfrm>
            <a:off x="460813" y="3531042"/>
            <a:ext cx="2360118" cy="923090"/>
          </a:xfrm>
          <a:prstGeom prst="rect">
            <a:avLst/>
          </a:prstGeom>
          <a:noFill/>
        </p:spPr>
        <p:txBody>
          <a:bodyPr wrap="square" rtlCol="0">
            <a:spAutoFit/>
          </a:bodyPr>
          <a:lstStyle/>
          <a:p>
            <a:r>
              <a:rPr lang="en-US" sz="1799" dirty="0">
                <a:solidFill>
                  <a:schemeClr val="tx1">
                    <a:lumMod val="75000"/>
                    <a:lumOff val="25000"/>
                  </a:schemeClr>
                </a:solidFill>
              </a:rPr>
              <a:t>Employee Engagement</a:t>
            </a:r>
          </a:p>
          <a:p>
            <a:r>
              <a:rPr lang="en-US" sz="1799" dirty="0">
                <a:solidFill>
                  <a:schemeClr val="tx1">
                    <a:lumMod val="75000"/>
                    <a:lumOff val="25000"/>
                  </a:schemeClr>
                </a:solidFill>
              </a:rPr>
              <a:t>Recruitment</a:t>
            </a:r>
          </a:p>
          <a:p>
            <a:r>
              <a:rPr lang="en-US" sz="1799" dirty="0">
                <a:solidFill>
                  <a:schemeClr val="tx1">
                    <a:lumMod val="75000"/>
                    <a:lumOff val="25000"/>
                  </a:schemeClr>
                </a:solidFill>
              </a:rPr>
              <a:t>Education/Training</a:t>
            </a:r>
          </a:p>
        </p:txBody>
      </p:sp>
      <p:sp>
        <p:nvSpPr>
          <p:cNvPr id="51" name="TextBox 50">
            <a:extLst>
              <a:ext uri="{FF2B5EF4-FFF2-40B4-BE49-F238E27FC236}">
                <a16:creationId xmlns:a16="http://schemas.microsoft.com/office/drawing/2014/main" id="{74134A04-4890-475D-9D22-8B9310CE340B}"/>
              </a:ext>
            </a:extLst>
          </p:cNvPr>
          <p:cNvSpPr txBox="1"/>
          <p:nvPr/>
        </p:nvSpPr>
        <p:spPr>
          <a:xfrm>
            <a:off x="9006796" y="3527833"/>
            <a:ext cx="3182029" cy="923090"/>
          </a:xfrm>
          <a:prstGeom prst="rect">
            <a:avLst/>
          </a:prstGeom>
          <a:noFill/>
        </p:spPr>
        <p:txBody>
          <a:bodyPr wrap="square" rtlCol="0">
            <a:spAutoFit/>
          </a:bodyPr>
          <a:lstStyle/>
          <a:p>
            <a:r>
              <a:rPr lang="en-US" sz="1799" dirty="0">
                <a:solidFill>
                  <a:schemeClr val="tx1">
                    <a:lumMod val="75000"/>
                    <a:lumOff val="25000"/>
                  </a:schemeClr>
                </a:solidFill>
              </a:rPr>
              <a:t>Gamification with education</a:t>
            </a:r>
          </a:p>
          <a:p>
            <a:r>
              <a:rPr lang="en-US" sz="1799" dirty="0">
                <a:solidFill>
                  <a:schemeClr val="tx1">
                    <a:lumMod val="75000"/>
                    <a:lumOff val="25000"/>
                  </a:schemeClr>
                </a:solidFill>
              </a:rPr>
              <a:t>Community Event Engagement</a:t>
            </a:r>
          </a:p>
          <a:p>
            <a:r>
              <a:rPr lang="en-US" sz="1799" dirty="0">
                <a:solidFill>
                  <a:schemeClr val="tx1">
                    <a:lumMod val="75000"/>
                    <a:lumOff val="25000"/>
                  </a:schemeClr>
                </a:solidFill>
              </a:rPr>
              <a:t>Brand Awareness</a:t>
            </a:r>
          </a:p>
        </p:txBody>
      </p:sp>
      <p:sp>
        <p:nvSpPr>
          <p:cNvPr id="52" name="TextBox 51">
            <a:extLst>
              <a:ext uri="{FF2B5EF4-FFF2-40B4-BE49-F238E27FC236}">
                <a16:creationId xmlns:a16="http://schemas.microsoft.com/office/drawing/2014/main" id="{EEEFEA8F-077B-4695-B6F6-EAFB56FFDB7F}"/>
              </a:ext>
            </a:extLst>
          </p:cNvPr>
          <p:cNvSpPr txBox="1"/>
          <p:nvPr/>
        </p:nvSpPr>
        <p:spPr>
          <a:xfrm>
            <a:off x="198843" y="5298871"/>
            <a:ext cx="2782649" cy="923090"/>
          </a:xfrm>
          <a:prstGeom prst="rect">
            <a:avLst/>
          </a:prstGeom>
          <a:noFill/>
        </p:spPr>
        <p:txBody>
          <a:bodyPr wrap="square" rtlCol="0">
            <a:spAutoFit/>
          </a:bodyPr>
          <a:lstStyle/>
          <a:p>
            <a:r>
              <a:rPr lang="en-US" sz="1799" dirty="0">
                <a:solidFill>
                  <a:schemeClr val="tx1">
                    <a:lumMod val="75000"/>
                    <a:lumOff val="25000"/>
                  </a:schemeClr>
                </a:solidFill>
              </a:rPr>
              <a:t>Reduce Brick and Mortar</a:t>
            </a:r>
          </a:p>
          <a:p>
            <a:r>
              <a:rPr lang="en-US" sz="1799" dirty="0">
                <a:solidFill>
                  <a:schemeClr val="tx1">
                    <a:lumMod val="75000"/>
                    <a:lumOff val="25000"/>
                  </a:schemeClr>
                </a:solidFill>
              </a:rPr>
              <a:t>Address rural communities</a:t>
            </a:r>
          </a:p>
          <a:p>
            <a:r>
              <a:rPr lang="en-US" sz="1799" dirty="0">
                <a:solidFill>
                  <a:schemeClr val="tx1">
                    <a:lumMod val="75000"/>
                    <a:lumOff val="25000"/>
                  </a:schemeClr>
                </a:solidFill>
              </a:rPr>
              <a:t>Safer environments</a:t>
            </a:r>
          </a:p>
        </p:txBody>
      </p:sp>
      <p:sp>
        <p:nvSpPr>
          <p:cNvPr id="53" name="TextBox 52">
            <a:extLst>
              <a:ext uri="{FF2B5EF4-FFF2-40B4-BE49-F238E27FC236}">
                <a16:creationId xmlns:a16="http://schemas.microsoft.com/office/drawing/2014/main" id="{8F53D313-F497-4190-AA4B-EAD6379459AE}"/>
              </a:ext>
            </a:extLst>
          </p:cNvPr>
          <p:cNvSpPr txBox="1"/>
          <p:nvPr/>
        </p:nvSpPr>
        <p:spPr>
          <a:xfrm>
            <a:off x="8531524" y="5513118"/>
            <a:ext cx="3471179" cy="923090"/>
          </a:xfrm>
          <a:prstGeom prst="rect">
            <a:avLst/>
          </a:prstGeom>
          <a:noFill/>
        </p:spPr>
        <p:txBody>
          <a:bodyPr wrap="square" rtlCol="0">
            <a:spAutoFit/>
          </a:bodyPr>
          <a:lstStyle/>
          <a:p>
            <a:r>
              <a:rPr lang="en-US" sz="1799" dirty="0">
                <a:solidFill>
                  <a:schemeClr val="tx1">
                    <a:lumMod val="75000"/>
                    <a:lumOff val="25000"/>
                  </a:schemeClr>
                </a:solidFill>
              </a:rPr>
              <a:t>24/7 Access</a:t>
            </a:r>
          </a:p>
          <a:p>
            <a:r>
              <a:rPr lang="en-US" sz="1799" dirty="0">
                <a:solidFill>
                  <a:schemeClr val="tx1">
                    <a:lumMod val="75000"/>
                    <a:lumOff val="25000"/>
                  </a:schemeClr>
                </a:solidFill>
              </a:rPr>
              <a:t>Enables ATM locators</a:t>
            </a:r>
          </a:p>
          <a:p>
            <a:r>
              <a:rPr lang="en-US" sz="1799" dirty="0">
                <a:solidFill>
                  <a:schemeClr val="tx1">
                    <a:lumMod val="75000"/>
                    <a:lumOff val="25000"/>
                  </a:schemeClr>
                </a:solidFill>
              </a:rPr>
              <a:t>Transformation of Member’s home</a:t>
            </a:r>
          </a:p>
        </p:txBody>
      </p:sp>
      <p:sp>
        <p:nvSpPr>
          <p:cNvPr id="71" name="Rectangle 70">
            <a:extLst>
              <a:ext uri="{FF2B5EF4-FFF2-40B4-BE49-F238E27FC236}">
                <a16:creationId xmlns:a16="http://schemas.microsoft.com/office/drawing/2014/main" id="{18B57F0C-ABDE-4BE3-8840-49932FDAA180}"/>
              </a:ext>
            </a:extLst>
          </p:cNvPr>
          <p:cNvSpPr/>
          <p:nvPr/>
        </p:nvSpPr>
        <p:spPr>
          <a:xfrm>
            <a:off x="1386813" y="472468"/>
            <a:ext cx="4602971" cy="707702"/>
          </a:xfrm>
          <a:prstGeom prst="rect">
            <a:avLst/>
          </a:prstGeom>
          <a:noFill/>
        </p:spPr>
        <p:txBody>
          <a:bodyPr wrap="square" lIns="91416" tIns="45708" rIns="91416" bIns="45708">
            <a:spAutoFit/>
          </a:bodyPr>
          <a:lstStyle/>
          <a:p>
            <a:pPr algn="ctr"/>
            <a:r>
              <a:rPr lang="en-US" sz="3999" u="sng" dirty="0">
                <a:ln w="0"/>
                <a:solidFill>
                  <a:schemeClr val="accent1"/>
                </a:solidFill>
                <a:effectLst>
                  <a:outerShdw blurRad="38100" dist="25400" dir="5400000" algn="ctr" rotWithShape="0">
                    <a:srgbClr val="6E747A">
                      <a:alpha val="43000"/>
                    </a:srgbClr>
                  </a:outerShdw>
                </a:effectLst>
              </a:rPr>
              <a:t>Credit Union Benefits</a:t>
            </a:r>
          </a:p>
        </p:txBody>
      </p:sp>
      <p:sp>
        <p:nvSpPr>
          <p:cNvPr id="72" name="Rectangle 71">
            <a:extLst>
              <a:ext uri="{FF2B5EF4-FFF2-40B4-BE49-F238E27FC236}">
                <a16:creationId xmlns:a16="http://schemas.microsoft.com/office/drawing/2014/main" id="{0CFDB92C-BF65-48CA-8D72-95DA13574C5B}"/>
              </a:ext>
            </a:extLst>
          </p:cNvPr>
          <p:cNvSpPr/>
          <p:nvPr/>
        </p:nvSpPr>
        <p:spPr>
          <a:xfrm>
            <a:off x="6416913" y="477911"/>
            <a:ext cx="4937489" cy="707702"/>
          </a:xfrm>
          <a:prstGeom prst="rect">
            <a:avLst/>
          </a:prstGeom>
          <a:noFill/>
        </p:spPr>
        <p:txBody>
          <a:bodyPr wrap="square" lIns="91416" tIns="45708" rIns="91416" bIns="45708">
            <a:spAutoFit/>
          </a:bodyPr>
          <a:lstStyle/>
          <a:p>
            <a:r>
              <a:rPr lang="en-US" sz="3999" u="sng" dirty="0">
                <a:ln w="0"/>
                <a:solidFill>
                  <a:schemeClr val="accent1"/>
                </a:solidFill>
                <a:effectLst>
                  <a:outerShdw blurRad="38100" dist="25400" dir="5400000" algn="ctr" rotWithShape="0">
                    <a:srgbClr val="6E747A">
                      <a:alpha val="43000"/>
                    </a:srgbClr>
                  </a:outerShdw>
                </a:effectLst>
              </a:rPr>
              <a:t>Member Benefits</a:t>
            </a:r>
          </a:p>
        </p:txBody>
      </p:sp>
      <p:sp>
        <p:nvSpPr>
          <p:cNvPr id="9" name="Hexagon 8">
            <a:extLst>
              <a:ext uri="{FF2B5EF4-FFF2-40B4-BE49-F238E27FC236}">
                <a16:creationId xmlns:a16="http://schemas.microsoft.com/office/drawing/2014/main" id="{DC5D75B6-B87D-4645-A644-8498F9C3BF18}"/>
              </a:ext>
            </a:extLst>
          </p:cNvPr>
          <p:cNvSpPr/>
          <p:nvPr/>
        </p:nvSpPr>
        <p:spPr>
          <a:xfrm>
            <a:off x="6884112" y="1382220"/>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0" name="Hexagon 9">
            <a:extLst>
              <a:ext uri="{FF2B5EF4-FFF2-40B4-BE49-F238E27FC236}">
                <a16:creationId xmlns:a16="http://schemas.microsoft.com/office/drawing/2014/main" id="{D392B2D7-8C13-4014-B7D2-B64B625DE078}"/>
              </a:ext>
            </a:extLst>
          </p:cNvPr>
          <p:cNvSpPr/>
          <p:nvPr/>
        </p:nvSpPr>
        <p:spPr>
          <a:xfrm>
            <a:off x="7476077" y="3361929"/>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1" name="Hexagon 10">
            <a:extLst>
              <a:ext uri="{FF2B5EF4-FFF2-40B4-BE49-F238E27FC236}">
                <a16:creationId xmlns:a16="http://schemas.microsoft.com/office/drawing/2014/main" id="{1CE3E75B-1EE9-462A-A347-B7F4D652DB1E}"/>
              </a:ext>
            </a:extLst>
          </p:cNvPr>
          <p:cNvSpPr/>
          <p:nvPr/>
        </p:nvSpPr>
        <p:spPr>
          <a:xfrm>
            <a:off x="6895002" y="5170479"/>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pic>
        <p:nvPicPr>
          <p:cNvPr id="44" name="Graphic 43" descr="Court">
            <a:extLst>
              <a:ext uri="{FF2B5EF4-FFF2-40B4-BE49-F238E27FC236}">
                <a16:creationId xmlns:a16="http://schemas.microsoft.com/office/drawing/2014/main" id="{F73E7EEE-353F-4EA0-AD1B-DA4A94103A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110398" y="5282859"/>
            <a:ext cx="914162" cy="914162"/>
          </a:xfrm>
          <a:prstGeom prst="rect">
            <a:avLst/>
          </a:prstGeom>
        </p:spPr>
      </p:pic>
      <p:pic>
        <p:nvPicPr>
          <p:cNvPr id="45" name="Graphic 44" descr="Books">
            <a:extLst>
              <a:ext uri="{FF2B5EF4-FFF2-40B4-BE49-F238E27FC236}">
                <a16:creationId xmlns:a16="http://schemas.microsoft.com/office/drawing/2014/main" id="{B7A539C4-02E8-4804-B3D2-612107B615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715655" y="3544336"/>
            <a:ext cx="853357" cy="853357"/>
          </a:xfrm>
          <a:prstGeom prst="rect">
            <a:avLst/>
          </a:prstGeom>
        </p:spPr>
      </p:pic>
      <p:pic>
        <p:nvPicPr>
          <p:cNvPr id="77" name="Graphic 76" descr="Upward trend">
            <a:extLst>
              <a:ext uri="{FF2B5EF4-FFF2-40B4-BE49-F238E27FC236}">
                <a16:creationId xmlns:a16="http://schemas.microsoft.com/office/drawing/2014/main" id="{EE3079AF-2E8E-460E-A513-3149D5DD90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46522" y="1456216"/>
            <a:ext cx="941303" cy="941303"/>
          </a:xfrm>
          <a:prstGeom prst="rect">
            <a:avLst/>
          </a:prstGeom>
        </p:spPr>
      </p:pic>
    </p:spTree>
    <p:extLst>
      <p:ext uri="{BB962C8B-B14F-4D97-AF65-F5344CB8AC3E}">
        <p14:creationId xmlns:p14="http://schemas.microsoft.com/office/powerpoint/2010/main" val="2964953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789431" cy="581497"/>
          </a:xfrm>
        </p:spPr>
        <p:txBody>
          <a:bodyPr/>
          <a:lstStyle/>
          <a:p>
            <a:r>
              <a:rPr lang="en-US" dirty="0"/>
              <a:t>Considerations to Implement AR/VR</a:t>
            </a:r>
          </a:p>
        </p:txBody>
      </p:sp>
      <p:sp>
        <p:nvSpPr>
          <p:cNvPr id="5" name="Freeform 4"/>
          <p:cNvSpPr/>
          <p:nvPr/>
        </p:nvSpPr>
        <p:spPr>
          <a:xfrm flipV="1">
            <a:off x="7320293" y="5538896"/>
            <a:ext cx="2478973" cy="2286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Freeform 5"/>
          <p:cNvSpPr/>
          <p:nvPr/>
        </p:nvSpPr>
        <p:spPr>
          <a:xfrm flipH="1">
            <a:off x="3487783" y="2572643"/>
            <a:ext cx="2363299" cy="2286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a:p>
        </p:txBody>
      </p:sp>
      <p:sp>
        <p:nvSpPr>
          <p:cNvPr id="7" name="Freeform 6"/>
          <p:cNvSpPr/>
          <p:nvPr/>
        </p:nvSpPr>
        <p:spPr>
          <a:xfrm flipH="1" flipV="1">
            <a:off x="2340624" y="5544550"/>
            <a:ext cx="2363299" cy="2286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p>
        </p:txBody>
      </p:sp>
      <p:sp>
        <p:nvSpPr>
          <p:cNvPr id="8" name="Isosceles Triangle 7"/>
          <p:cNvSpPr/>
          <p:nvPr/>
        </p:nvSpPr>
        <p:spPr>
          <a:xfrm>
            <a:off x="4549198" y="2572531"/>
            <a:ext cx="2966919" cy="3161450"/>
          </a:xfrm>
          <a:prstGeom prst="triangle">
            <a:avLst/>
          </a:prstGeom>
          <a:noFill/>
          <a:ln w="19050" cmpd="sng">
            <a:solidFill>
              <a:schemeClr val="tx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0" name="TextBox 9"/>
          <p:cNvSpPr txBox="1"/>
          <p:nvPr/>
        </p:nvSpPr>
        <p:spPr>
          <a:xfrm>
            <a:off x="7702529" y="4911809"/>
            <a:ext cx="2199187" cy="867930"/>
          </a:xfrm>
          <a:prstGeom prst="rect">
            <a:avLst/>
          </a:prstGeom>
          <a:noFill/>
        </p:spPr>
        <p:txBody>
          <a:bodyPr wrap="square" lIns="91440" rIns="91440" rtlCol="0">
            <a:spAutoFit/>
          </a:bodyPr>
          <a:lstStyle/>
          <a:p>
            <a:pPr algn="ctr">
              <a:lnSpc>
                <a:spcPct val="90000"/>
              </a:lnSpc>
              <a:spcBef>
                <a:spcPts val="800"/>
              </a:spcBef>
            </a:pPr>
            <a:r>
              <a:rPr lang="en-US" sz="2800" b="1" dirty="0"/>
              <a:t>VR/AR Equipment</a:t>
            </a:r>
          </a:p>
        </p:txBody>
      </p:sp>
      <p:sp>
        <p:nvSpPr>
          <p:cNvPr id="11" name="TextBox 10"/>
          <p:cNvSpPr txBox="1"/>
          <p:nvPr/>
        </p:nvSpPr>
        <p:spPr>
          <a:xfrm>
            <a:off x="2240221" y="4809217"/>
            <a:ext cx="2271059" cy="970522"/>
          </a:xfrm>
          <a:prstGeom prst="rect">
            <a:avLst/>
          </a:prstGeom>
          <a:noFill/>
        </p:spPr>
        <p:txBody>
          <a:bodyPr wrap="square" lIns="91440" rIns="91440" rtlCol="0">
            <a:spAutoFit/>
          </a:bodyPr>
          <a:lstStyle/>
          <a:p>
            <a:pPr algn="ctr">
              <a:lnSpc>
                <a:spcPct val="90000"/>
              </a:lnSpc>
              <a:spcBef>
                <a:spcPts val="800"/>
              </a:spcBef>
            </a:pPr>
            <a:r>
              <a:rPr lang="en-US" sz="2800" b="1" dirty="0"/>
              <a:t>Data </a:t>
            </a:r>
          </a:p>
          <a:p>
            <a:pPr algn="ctr">
              <a:lnSpc>
                <a:spcPct val="90000"/>
              </a:lnSpc>
              <a:spcBef>
                <a:spcPts val="800"/>
              </a:spcBef>
            </a:pPr>
            <a:r>
              <a:rPr lang="en-US" sz="2800" b="1" dirty="0"/>
              <a:t>Security</a:t>
            </a:r>
            <a:r>
              <a:rPr lang="en-US" sz="2800" dirty="0"/>
              <a:t> </a:t>
            </a:r>
          </a:p>
        </p:txBody>
      </p:sp>
      <p:sp>
        <p:nvSpPr>
          <p:cNvPr id="14" name="TextBox 13"/>
          <p:cNvSpPr txBox="1"/>
          <p:nvPr/>
        </p:nvSpPr>
        <p:spPr>
          <a:xfrm>
            <a:off x="2575790" y="1373190"/>
            <a:ext cx="2271059" cy="1255728"/>
          </a:xfrm>
          <a:prstGeom prst="rect">
            <a:avLst/>
          </a:prstGeom>
          <a:noFill/>
        </p:spPr>
        <p:txBody>
          <a:bodyPr wrap="square" lIns="91440" rIns="91440" rtlCol="0">
            <a:spAutoFit/>
          </a:bodyPr>
          <a:lstStyle/>
          <a:p>
            <a:pPr algn="ctr">
              <a:lnSpc>
                <a:spcPct val="90000"/>
              </a:lnSpc>
              <a:spcBef>
                <a:spcPts val="800"/>
              </a:spcBef>
            </a:pPr>
            <a:r>
              <a:rPr lang="en-US" sz="2800" b="1" dirty="0"/>
              <a:t>Member Technology Training</a:t>
            </a:r>
            <a:endParaRPr lang="en-US" sz="2800" dirty="0"/>
          </a:p>
        </p:txBody>
      </p:sp>
      <p:grpSp>
        <p:nvGrpSpPr>
          <p:cNvPr id="15" name="Group 14"/>
          <p:cNvGrpSpPr/>
          <p:nvPr/>
        </p:nvGrpSpPr>
        <p:grpSpPr>
          <a:xfrm>
            <a:off x="5463260" y="2270684"/>
            <a:ext cx="1138906" cy="1147239"/>
            <a:chOff x="4963066" y="1973427"/>
            <a:chExt cx="1147239" cy="1147239"/>
          </a:xfrm>
        </p:grpSpPr>
        <p:sp>
          <p:nvSpPr>
            <p:cNvPr id="16" name="Freeform 15"/>
            <p:cNvSpPr/>
            <p:nvPr/>
          </p:nvSpPr>
          <p:spPr>
            <a:xfrm>
              <a:off x="4963066" y="1973427"/>
              <a:ext cx="1147239" cy="1147239"/>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4DC05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2400" dirty="0">
                <a:solidFill>
                  <a:srgbClr val="FFFFFF"/>
                </a:solidFill>
              </a:endParaRPr>
            </a:p>
          </p:txBody>
        </p:sp>
        <p:sp>
          <p:nvSpPr>
            <p:cNvPr id="17" name="Freeform 43"/>
            <p:cNvSpPr>
              <a:spLocks noEditPoints="1"/>
            </p:cNvSpPr>
            <p:nvPr/>
          </p:nvSpPr>
          <p:spPr bwMode="auto">
            <a:xfrm>
              <a:off x="5165811" y="2191591"/>
              <a:ext cx="681707" cy="666890"/>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grpSp>
        <p:nvGrpSpPr>
          <p:cNvPr id="18" name="Group 17"/>
          <p:cNvGrpSpPr/>
          <p:nvPr/>
        </p:nvGrpSpPr>
        <p:grpSpPr>
          <a:xfrm>
            <a:off x="4393953" y="4795270"/>
            <a:ext cx="1138906" cy="1147239"/>
            <a:chOff x="4963066" y="3527755"/>
            <a:chExt cx="1147239" cy="1147239"/>
          </a:xfrm>
        </p:grpSpPr>
        <p:sp>
          <p:nvSpPr>
            <p:cNvPr id="19" name="Freeform 18"/>
            <p:cNvSpPr/>
            <p:nvPr/>
          </p:nvSpPr>
          <p:spPr>
            <a:xfrm>
              <a:off x="4963066" y="3527755"/>
              <a:ext cx="1147239" cy="1147239"/>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4DC05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2400" dirty="0">
                <a:solidFill>
                  <a:srgbClr val="FFFFFF"/>
                </a:solidFill>
              </a:endParaRPr>
            </a:p>
          </p:txBody>
        </p:sp>
        <p:sp>
          <p:nvSpPr>
            <p:cNvPr id="20" name="Freeform 27"/>
            <p:cNvSpPr>
              <a:spLocks noEditPoints="1"/>
            </p:cNvSpPr>
            <p:nvPr/>
          </p:nvSpPr>
          <p:spPr bwMode="auto">
            <a:xfrm>
              <a:off x="5165812" y="3821621"/>
              <a:ext cx="783018" cy="572472"/>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sp>
        <p:nvSpPr>
          <p:cNvPr id="25" name="Freeform 24"/>
          <p:cNvSpPr/>
          <p:nvPr/>
        </p:nvSpPr>
        <p:spPr>
          <a:xfrm>
            <a:off x="6547686" y="4908208"/>
            <a:ext cx="1138905" cy="1147239"/>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4DC05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2400" dirty="0">
              <a:solidFill>
                <a:srgbClr val="FFFFFF"/>
              </a:solidFill>
            </a:endParaRPr>
          </a:p>
        </p:txBody>
      </p:sp>
      <p:sp>
        <p:nvSpPr>
          <p:cNvPr id="29" name="Freeform 121"/>
          <p:cNvSpPr>
            <a:spLocks noEditPoints="1"/>
          </p:cNvSpPr>
          <p:nvPr/>
        </p:nvSpPr>
        <p:spPr bwMode="auto">
          <a:xfrm>
            <a:off x="6761942" y="5189028"/>
            <a:ext cx="768715" cy="556598"/>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208844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Execution</a:t>
            </a:r>
            <a:br>
              <a:rPr lang="en-US" dirty="0"/>
            </a:br>
            <a:r>
              <a:rPr lang="en-US" sz="2800" i="1" dirty="0">
                <a:solidFill>
                  <a:srgbClr val="EF6E35"/>
                </a:solidFill>
              </a:rPr>
              <a:t>Two-phased Approach</a:t>
            </a:r>
          </a:p>
        </p:txBody>
      </p:sp>
      <p:sp>
        <p:nvSpPr>
          <p:cNvPr id="13" name="Right Arrow 12"/>
          <p:cNvSpPr/>
          <p:nvPr/>
        </p:nvSpPr>
        <p:spPr>
          <a:xfrm>
            <a:off x="2707210" y="1361516"/>
            <a:ext cx="6907000" cy="4939891"/>
          </a:xfrm>
          <a:prstGeom prst="rightArrow">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14" name="Freeform 13"/>
          <p:cNvSpPr/>
          <p:nvPr/>
        </p:nvSpPr>
        <p:spPr>
          <a:xfrm>
            <a:off x="2099083" y="2748011"/>
            <a:ext cx="3950729" cy="2166902"/>
          </a:xfrm>
          <a:custGeom>
            <a:avLst/>
            <a:gdLst>
              <a:gd name="connsiteX0" fmla="*/ 0 w 3950729"/>
              <a:gd name="connsiteY0" fmla="*/ 361158 h 2166902"/>
              <a:gd name="connsiteX1" fmla="*/ 361158 w 3950729"/>
              <a:gd name="connsiteY1" fmla="*/ 0 h 2166902"/>
              <a:gd name="connsiteX2" fmla="*/ 3589571 w 3950729"/>
              <a:gd name="connsiteY2" fmla="*/ 0 h 2166902"/>
              <a:gd name="connsiteX3" fmla="*/ 3950729 w 3950729"/>
              <a:gd name="connsiteY3" fmla="*/ 361158 h 2166902"/>
              <a:gd name="connsiteX4" fmla="*/ 3950729 w 3950729"/>
              <a:gd name="connsiteY4" fmla="*/ 1805744 h 2166902"/>
              <a:gd name="connsiteX5" fmla="*/ 3589571 w 3950729"/>
              <a:gd name="connsiteY5" fmla="*/ 2166902 h 2166902"/>
              <a:gd name="connsiteX6" fmla="*/ 361158 w 3950729"/>
              <a:gd name="connsiteY6" fmla="*/ 2166902 h 2166902"/>
              <a:gd name="connsiteX7" fmla="*/ 0 w 3950729"/>
              <a:gd name="connsiteY7" fmla="*/ 1805744 h 2166902"/>
              <a:gd name="connsiteX8" fmla="*/ 0 w 3950729"/>
              <a:gd name="connsiteY8" fmla="*/ 361158 h 216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0729" h="2166902">
                <a:moveTo>
                  <a:pt x="0" y="361158"/>
                </a:moveTo>
                <a:cubicBezTo>
                  <a:pt x="0" y="161696"/>
                  <a:pt x="161696" y="0"/>
                  <a:pt x="361158" y="0"/>
                </a:cubicBezTo>
                <a:lnTo>
                  <a:pt x="3589571" y="0"/>
                </a:lnTo>
                <a:cubicBezTo>
                  <a:pt x="3789033" y="0"/>
                  <a:pt x="3950729" y="161696"/>
                  <a:pt x="3950729" y="361158"/>
                </a:cubicBezTo>
                <a:lnTo>
                  <a:pt x="3950729" y="1805744"/>
                </a:lnTo>
                <a:cubicBezTo>
                  <a:pt x="3950729" y="2005206"/>
                  <a:pt x="3789033" y="2166902"/>
                  <a:pt x="3589571" y="2166902"/>
                </a:cubicBezTo>
                <a:lnTo>
                  <a:pt x="361158" y="2166902"/>
                </a:lnTo>
                <a:cubicBezTo>
                  <a:pt x="161696" y="2166902"/>
                  <a:pt x="0" y="2005206"/>
                  <a:pt x="0" y="1805744"/>
                </a:cubicBezTo>
                <a:lnTo>
                  <a:pt x="0" y="361158"/>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5500" kern="1200" dirty="0"/>
              <a:t>Augmented Reality </a:t>
            </a:r>
          </a:p>
        </p:txBody>
      </p:sp>
      <p:sp>
        <p:nvSpPr>
          <p:cNvPr id="15" name="Freeform 14"/>
          <p:cNvSpPr/>
          <p:nvPr/>
        </p:nvSpPr>
        <p:spPr>
          <a:xfrm>
            <a:off x="6271608" y="2748011"/>
            <a:ext cx="3950729" cy="2166902"/>
          </a:xfrm>
          <a:custGeom>
            <a:avLst/>
            <a:gdLst>
              <a:gd name="connsiteX0" fmla="*/ 0 w 3950729"/>
              <a:gd name="connsiteY0" fmla="*/ 361158 h 2166902"/>
              <a:gd name="connsiteX1" fmla="*/ 361158 w 3950729"/>
              <a:gd name="connsiteY1" fmla="*/ 0 h 2166902"/>
              <a:gd name="connsiteX2" fmla="*/ 3589571 w 3950729"/>
              <a:gd name="connsiteY2" fmla="*/ 0 h 2166902"/>
              <a:gd name="connsiteX3" fmla="*/ 3950729 w 3950729"/>
              <a:gd name="connsiteY3" fmla="*/ 361158 h 2166902"/>
              <a:gd name="connsiteX4" fmla="*/ 3950729 w 3950729"/>
              <a:gd name="connsiteY4" fmla="*/ 1805744 h 2166902"/>
              <a:gd name="connsiteX5" fmla="*/ 3589571 w 3950729"/>
              <a:gd name="connsiteY5" fmla="*/ 2166902 h 2166902"/>
              <a:gd name="connsiteX6" fmla="*/ 361158 w 3950729"/>
              <a:gd name="connsiteY6" fmla="*/ 2166902 h 2166902"/>
              <a:gd name="connsiteX7" fmla="*/ 0 w 3950729"/>
              <a:gd name="connsiteY7" fmla="*/ 1805744 h 2166902"/>
              <a:gd name="connsiteX8" fmla="*/ 0 w 3950729"/>
              <a:gd name="connsiteY8" fmla="*/ 361158 h 216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0729" h="2166902">
                <a:moveTo>
                  <a:pt x="0" y="361158"/>
                </a:moveTo>
                <a:cubicBezTo>
                  <a:pt x="0" y="161696"/>
                  <a:pt x="161696" y="0"/>
                  <a:pt x="361158" y="0"/>
                </a:cubicBezTo>
                <a:lnTo>
                  <a:pt x="3589571" y="0"/>
                </a:lnTo>
                <a:cubicBezTo>
                  <a:pt x="3789033" y="0"/>
                  <a:pt x="3950729" y="161696"/>
                  <a:pt x="3950729" y="361158"/>
                </a:cubicBezTo>
                <a:lnTo>
                  <a:pt x="3950729" y="1805744"/>
                </a:lnTo>
                <a:cubicBezTo>
                  <a:pt x="3950729" y="2005206"/>
                  <a:pt x="3789033" y="2166902"/>
                  <a:pt x="3589571" y="2166902"/>
                </a:cubicBezTo>
                <a:lnTo>
                  <a:pt x="361158" y="2166902"/>
                </a:lnTo>
                <a:cubicBezTo>
                  <a:pt x="161696" y="2166902"/>
                  <a:pt x="0" y="2005206"/>
                  <a:pt x="0" y="1805744"/>
                </a:cubicBezTo>
                <a:lnTo>
                  <a:pt x="0" y="361158"/>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5500" kern="1200" dirty="0"/>
              <a:t>Virtual Reality </a:t>
            </a:r>
          </a:p>
        </p:txBody>
      </p:sp>
      <p:sp>
        <p:nvSpPr>
          <p:cNvPr id="9" name="Rectangle 8"/>
          <p:cNvSpPr/>
          <p:nvPr/>
        </p:nvSpPr>
        <p:spPr>
          <a:xfrm>
            <a:off x="2513463" y="2095500"/>
            <a:ext cx="977900" cy="104140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1</a:t>
            </a:r>
          </a:p>
        </p:txBody>
      </p:sp>
      <p:sp>
        <p:nvSpPr>
          <p:cNvPr id="16" name="Rectangle 15"/>
          <p:cNvSpPr/>
          <p:nvPr/>
        </p:nvSpPr>
        <p:spPr>
          <a:xfrm>
            <a:off x="6656802" y="2100311"/>
            <a:ext cx="977900" cy="104140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2</a:t>
            </a:r>
          </a:p>
        </p:txBody>
      </p:sp>
    </p:spTree>
    <p:extLst>
      <p:ext uri="{BB962C8B-B14F-4D97-AF65-F5344CB8AC3E}">
        <p14:creationId xmlns:p14="http://schemas.microsoft.com/office/powerpoint/2010/main" val="23436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Execution</a:t>
            </a:r>
            <a:br>
              <a:rPr lang="en-US" dirty="0"/>
            </a:br>
            <a:r>
              <a:rPr lang="en-US" sz="2800" i="1" dirty="0">
                <a:solidFill>
                  <a:srgbClr val="EF6E35"/>
                </a:solidFill>
              </a:rPr>
              <a:t>Phase One</a:t>
            </a:r>
            <a:endParaRPr lang="en-US" sz="2800" dirty="0">
              <a:solidFill>
                <a:srgbClr val="EF6E35"/>
              </a:solidFill>
            </a:endParaRPr>
          </a:p>
        </p:txBody>
      </p:sp>
      <p:sp>
        <p:nvSpPr>
          <p:cNvPr id="4" name="Content Placeholder 2"/>
          <p:cNvSpPr txBox="1">
            <a:spLocks/>
          </p:cNvSpPr>
          <p:nvPr/>
        </p:nvSpPr>
        <p:spPr>
          <a:xfrm>
            <a:off x="1779717" y="1417639"/>
            <a:ext cx="6569153" cy="47085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p>
        </p:txBody>
      </p:sp>
      <p:sp>
        <p:nvSpPr>
          <p:cNvPr id="6" name="Content Placeholder 2"/>
          <p:cNvSpPr>
            <a:spLocks noGrp="1"/>
          </p:cNvSpPr>
          <p:nvPr>
            <p:ph idx="1"/>
          </p:nvPr>
        </p:nvSpPr>
        <p:spPr>
          <a:xfrm>
            <a:off x="1704974" y="2055392"/>
            <a:ext cx="9448801" cy="3154365"/>
          </a:xfrm>
        </p:spPr>
        <p:txBody>
          <a:bodyPr>
            <a:noAutofit/>
          </a:bodyPr>
          <a:lstStyle/>
          <a:p>
            <a:pPr marL="0" indent="0">
              <a:buNone/>
            </a:pPr>
            <a:r>
              <a:rPr lang="en-US" sz="2400" b="1" dirty="0"/>
              <a:t>Create an enhanced Member experience through a mobile app. </a:t>
            </a:r>
          </a:p>
          <a:p>
            <a:pPr marL="0" indent="0">
              <a:buNone/>
            </a:pPr>
            <a:endParaRPr lang="en-US" sz="2400" b="1" dirty="0"/>
          </a:p>
          <a:p>
            <a:pPr marL="914400" lvl="1" indent="-514350">
              <a:buFont typeface="+mj-lt"/>
              <a:buAutoNum type="arabicPeriod"/>
            </a:pPr>
            <a:r>
              <a:rPr lang="en-US" sz="2400" dirty="0"/>
              <a:t>Marketing (in branch, offsite, SEGs, </a:t>
            </a:r>
            <a:r>
              <a:rPr lang="en-US" sz="2400" dirty="0" err="1"/>
              <a:t>etc</a:t>
            </a:r>
            <a:r>
              <a:rPr lang="en-US" sz="2400" dirty="0"/>
              <a:t>)</a:t>
            </a:r>
          </a:p>
          <a:p>
            <a:pPr marL="914400" lvl="1" indent="-514350">
              <a:buFont typeface="+mj-lt"/>
              <a:buAutoNum type="arabicPeriod"/>
            </a:pPr>
            <a:r>
              <a:rPr lang="en-US" sz="2400" dirty="0"/>
              <a:t>Credit Card/Debit Card AR enhancements</a:t>
            </a:r>
          </a:p>
          <a:p>
            <a:pPr marL="914400" lvl="1" indent="-514350">
              <a:buFont typeface="+mj-lt"/>
              <a:buAutoNum type="arabicPeriod"/>
            </a:pPr>
            <a:r>
              <a:rPr lang="en-US" sz="2400" dirty="0"/>
              <a:t>Branch/ATM Locators</a:t>
            </a:r>
          </a:p>
          <a:p>
            <a:pPr marL="914400" lvl="1" indent="-514350">
              <a:buFont typeface="+mj-lt"/>
              <a:buAutoNum type="arabicPeriod"/>
            </a:pPr>
            <a:r>
              <a:rPr lang="en-US" sz="2400" dirty="0"/>
              <a:t>Enhance car buying experience</a:t>
            </a:r>
          </a:p>
          <a:p>
            <a:pPr marL="914400" lvl="1" indent="-514350">
              <a:buFont typeface="+mj-lt"/>
              <a:buAutoNum type="arabicPeriod"/>
            </a:pPr>
            <a:r>
              <a:rPr lang="en-US" sz="2400" dirty="0"/>
              <a:t>Help with financial health through interactive budgeting</a:t>
            </a:r>
          </a:p>
          <a:p>
            <a:pPr marL="914400" lvl="1" indent="-514350">
              <a:buFont typeface="+mj-lt"/>
              <a:buAutoNum type="arabicPeriod"/>
            </a:pPr>
            <a:r>
              <a:rPr lang="en-US" sz="2400" dirty="0"/>
              <a:t>Home buying assistance </a:t>
            </a:r>
          </a:p>
          <a:p>
            <a:pPr marL="914400" lvl="1" indent="-514350">
              <a:buFont typeface="+mj-lt"/>
              <a:buAutoNum type="arabicPeriod"/>
            </a:pPr>
            <a:r>
              <a:rPr lang="en-US" sz="2400" dirty="0"/>
              <a:t>Visual representation of account balances</a:t>
            </a:r>
          </a:p>
          <a:p>
            <a:pPr marL="914400" lvl="1" indent="-514350">
              <a:buFont typeface="+mj-lt"/>
              <a:buAutoNum type="arabicPeriod"/>
            </a:pPr>
            <a:endParaRPr lang="en-US" sz="2400" dirty="0"/>
          </a:p>
        </p:txBody>
      </p:sp>
      <p:sp>
        <p:nvSpPr>
          <p:cNvPr id="8" name="Right Arrow 7"/>
          <p:cNvSpPr/>
          <p:nvPr/>
        </p:nvSpPr>
        <p:spPr>
          <a:xfrm>
            <a:off x="2132917" y="975094"/>
            <a:ext cx="7833790" cy="1080050"/>
          </a:xfrm>
          <a:prstGeom prst="rightArrow">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5" name="Rectangle 4"/>
          <p:cNvSpPr/>
          <p:nvPr/>
        </p:nvSpPr>
        <p:spPr>
          <a:xfrm>
            <a:off x="2373763" y="1232924"/>
            <a:ext cx="3950729" cy="5643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3200" kern="1200" dirty="0"/>
              <a:t>Augmented Reality </a:t>
            </a:r>
          </a:p>
        </p:txBody>
      </p:sp>
      <p:sp>
        <p:nvSpPr>
          <p:cNvPr id="7" name="Rectangle 6"/>
          <p:cNvSpPr/>
          <p:nvPr/>
        </p:nvSpPr>
        <p:spPr>
          <a:xfrm>
            <a:off x="1781986" y="1219975"/>
            <a:ext cx="725037" cy="57734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1</a:t>
            </a:r>
          </a:p>
        </p:txBody>
      </p:sp>
    </p:spTree>
    <p:extLst>
      <p:ext uri="{BB962C8B-B14F-4D97-AF65-F5344CB8AC3E}">
        <p14:creationId xmlns:p14="http://schemas.microsoft.com/office/powerpoint/2010/main" val="2341751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AR CITY VIDEO</a:t>
            </a:r>
          </a:p>
        </p:txBody>
      </p:sp>
      <p:pic>
        <p:nvPicPr>
          <p:cNvPr id="4" name="TJMB84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8825" cy="6856413"/>
          </a:xfrm>
          <a:prstGeom prst="rect">
            <a:avLst/>
          </a:prstGeom>
        </p:spPr>
      </p:pic>
      <p:sp>
        <p:nvSpPr>
          <p:cNvPr id="7" name="Isosceles Triangle 6"/>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0" y="10"/>
            <a:ext cx="1181100" cy="1018190"/>
          </a:xfrm>
          <a:prstGeom prst="rect">
            <a:avLst/>
          </a:prstGeom>
        </p:spPr>
      </p:pic>
    </p:spTree>
    <p:extLst>
      <p:ext uri="{BB962C8B-B14F-4D97-AF65-F5344CB8AC3E}">
        <p14:creationId xmlns:p14="http://schemas.microsoft.com/office/powerpoint/2010/main" val="7700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Execution</a:t>
            </a:r>
            <a:br>
              <a:rPr lang="en-US" dirty="0"/>
            </a:br>
            <a:r>
              <a:rPr lang="en-US" sz="2800" i="1" dirty="0">
                <a:solidFill>
                  <a:srgbClr val="EF6E35"/>
                </a:solidFill>
              </a:rPr>
              <a:t>Phase Two</a:t>
            </a:r>
            <a:endParaRPr lang="en-US" sz="2800" dirty="0">
              <a:solidFill>
                <a:srgbClr val="EF6E35"/>
              </a:solidFill>
            </a:endParaRPr>
          </a:p>
        </p:txBody>
      </p:sp>
      <p:sp>
        <p:nvSpPr>
          <p:cNvPr id="4" name="Content Placeholder 2"/>
          <p:cNvSpPr txBox="1">
            <a:spLocks/>
          </p:cNvSpPr>
          <p:nvPr/>
        </p:nvSpPr>
        <p:spPr>
          <a:xfrm>
            <a:off x="1779717" y="1417639"/>
            <a:ext cx="6569153" cy="47085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p>
        </p:txBody>
      </p:sp>
      <p:sp>
        <p:nvSpPr>
          <p:cNvPr id="7" name="Right Arrow 6"/>
          <p:cNvSpPr/>
          <p:nvPr/>
        </p:nvSpPr>
        <p:spPr>
          <a:xfrm>
            <a:off x="2132917" y="975094"/>
            <a:ext cx="7833790" cy="1080050"/>
          </a:xfrm>
          <a:prstGeom prst="rightArrow">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8" name="Rectangle 7"/>
          <p:cNvSpPr/>
          <p:nvPr/>
        </p:nvSpPr>
        <p:spPr>
          <a:xfrm>
            <a:off x="2373763" y="1232924"/>
            <a:ext cx="3950729" cy="56439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3200" dirty="0"/>
              <a:t>Virtual</a:t>
            </a:r>
            <a:r>
              <a:rPr lang="en-US" sz="3200" kern="1200" dirty="0"/>
              <a:t> Reality </a:t>
            </a:r>
          </a:p>
        </p:txBody>
      </p:sp>
      <p:sp>
        <p:nvSpPr>
          <p:cNvPr id="9" name="Rectangle 8"/>
          <p:cNvSpPr/>
          <p:nvPr/>
        </p:nvSpPr>
        <p:spPr>
          <a:xfrm>
            <a:off x="1781986" y="1219975"/>
            <a:ext cx="725037" cy="57734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2</a:t>
            </a:r>
          </a:p>
        </p:txBody>
      </p:sp>
      <p:sp>
        <p:nvSpPr>
          <p:cNvPr id="10" name="Content Placeholder 2"/>
          <p:cNvSpPr>
            <a:spLocks noGrp="1"/>
          </p:cNvSpPr>
          <p:nvPr>
            <p:ph idx="1"/>
          </p:nvPr>
        </p:nvSpPr>
        <p:spPr>
          <a:xfrm>
            <a:off x="1781986" y="2055392"/>
            <a:ext cx="9543239" cy="3792958"/>
          </a:xfrm>
        </p:spPr>
        <p:txBody>
          <a:bodyPr>
            <a:normAutofit lnSpcReduction="10000"/>
          </a:bodyPr>
          <a:lstStyle/>
          <a:p>
            <a:pPr marL="0" indent="0">
              <a:buNone/>
            </a:pPr>
            <a:r>
              <a:rPr lang="en-US" b="1" dirty="0"/>
              <a:t>Provide Members with a fully artificial and digital Credit Union environment. </a:t>
            </a:r>
          </a:p>
          <a:p>
            <a:pPr marL="0" indent="0">
              <a:buNone/>
            </a:pPr>
            <a:endParaRPr lang="en-US" b="1" dirty="0"/>
          </a:p>
          <a:p>
            <a:pPr marL="914400" lvl="1" indent="-514350">
              <a:buFont typeface="+mj-lt"/>
              <a:buAutoNum type="arabicPeriod"/>
            </a:pPr>
            <a:r>
              <a:rPr lang="en-US" dirty="0"/>
              <a:t>Provide Members the Credit Union branch experience and services</a:t>
            </a:r>
          </a:p>
          <a:p>
            <a:pPr marL="914400" lvl="1" indent="-514350">
              <a:buFont typeface="+mj-lt"/>
              <a:buAutoNum type="arabicPeriod"/>
            </a:pPr>
            <a:r>
              <a:rPr lang="en-US" dirty="0"/>
              <a:t>Design a unique artificial environment that defines your Credit Union’s brand</a:t>
            </a:r>
          </a:p>
          <a:p>
            <a:pPr marL="914400" lvl="1" indent="-514350">
              <a:buFont typeface="+mj-lt"/>
              <a:buAutoNum type="arabicPeriod"/>
            </a:pPr>
            <a:r>
              <a:rPr lang="en-US" dirty="0"/>
              <a:t>Provide novel financial institution experiences</a:t>
            </a:r>
          </a:p>
          <a:p>
            <a:pPr marL="914400" lvl="1" indent="-514350">
              <a:buFont typeface="+mj-lt"/>
              <a:buAutoNum type="arabicPeriod"/>
            </a:pPr>
            <a:endParaRPr lang="en-US" dirty="0"/>
          </a:p>
        </p:txBody>
      </p:sp>
    </p:spTree>
    <p:extLst>
      <p:ext uri="{BB962C8B-B14F-4D97-AF65-F5344CB8AC3E}">
        <p14:creationId xmlns:p14="http://schemas.microsoft.com/office/powerpoint/2010/main" val="291989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8630" y="2361143"/>
            <a:ext cx="5275062" cy="2398889"/>
          </a:xfrm>
        </p:spPr>
        <p:txBody>
          <a:bodyPr/>
          <a:lstStyle/>
          <a:p>
            <a:pPr algn="ctr"/>
            <a:r>
              <a:rPr lang="en-US" dirty="0"/>
              <a:t>Practical Uses Augmented Reality</a:t>
            </a:r>
          </a:p>
        </p:txBody>
      </p:sp>
    </p:spTree>
    <p:extLst>
      <p:ext uri="{BB962C8B-B14F-4D97-AF65-F5344CB8AC3E}">
        <p14:creationId xmlns:p14="http://schemas.microsoft.com/office/powerpoint/2010/main" val="2182729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797176"/>
            <a:ext cx="12188824" cy="1362075"/>
          </a:xfrm>
        </p:spPr>
        <p:txBody>
          <a:bodyPr/>
          <a:lstStyle/>
          <a:p>
            <a:pPr algn="ctr"/>
            <a:r>
              <a:rPr lang="en-US" dirty="0"/>
              <a:t>Fun and Quirky uses…</a:t>
            </a:r>
          </a:p>
        </p:txBody>
      </p:sp>
    </p:spTree>
    <p:extLst>
      <p:ext uri="{BB962C8B-B14F-4D97-AF65-F5344CB8AC3E}">
        <p14:creationId xmlns:p14="http://schemas.microsoft.com/office/powerpoint/2010/main" val="470749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88825" cy="6858000"/>
          </a:xfrm>
          <a:prstGeom prst="rect">
            <a:avLst/>
          </a:prstGeom>
        </p:spPr>
      </p:pic>
      <p:sp>
        <p:nvSpPr>
          <p:cNvPr id="6" name="Rounded Rectangle 5"/>
          <p:cNvSpPr/>
          <p:nvPr/>
        </p:nvSpPr>
        <p:spPr>
          <a:xfrm>
            <a:off x="333375" y="1171574"/>
            <a:ext cx="2295525" cy="600075"/>
          </a:xfrm>
          <a:prstGeom prst="roundRect">
            <a:avLst/>
          </a:prstGeom>
          <a:solidFill>
            <a:srgbClr val="9F2C9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Total Deposits: $87,525</a:t>
            </a:r>
          </a:p>
        </p:txBody>
      </p:sp>
      <p:sp>
        <p:nvSpPr>
          <p:cNvPr id="18" name="Rounded Rectangle 17"/>
          <p:cNvSpPr/>
          <p:nvPr/>
        </p:nvSpPr>
        <p:spPr>
          <a:xfrm>
            <a:off x="333375" y="1890711"/>
            <a:ext cx="2295525" cy="600075"/>
          </a:xfrm>
          <a:prstGeom prst="roundRect">
            <a:avLst/>
          </a:prstGeom>
          <a:solidFill>
            <a:srgbClr val="4DC0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Make a Transfer</a:t>
            </a:r>
          </a:p>
        </p:txBody>
      </p:sp>
      <p:sp>
        <p:nvSpPr>
          <p:cNvPr id="19" name="Rounded Rectangle 18"/>
          <p:cNvSpPr/>
          <p:nvPr/>
        </p:nvSpPr>
        <p:spPr>
          <a:xfrm>
            <a:off x="333375" y="2609848"/>
            <a:ext cx="2295525" cy="600075"/>
          </a:xfrm>
          <a:prstGeom prst="roundRect">
            <a:avLst/>
          </a:prstGeom>
          <a:solidFill>
            <a:srgbClr val="EF6E3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Create Budget</a:t>
            </a:r>
          </a:p>
        </p:txBody>
      </p:sp>
      <p:grpSp>
        <p:nvGrpSpPr>
          <p:cNvPr id="7" name="Group 6"/>
          <p:cNvGrpSpPr/>
          <p:nvPr/>
        </p:nvGrpSpPr>
        <p:grpSpPr>
          <a:xfrm>
            <a:off x="5079951" y="3472337"/>
            <a:ext cx="3844673" cy="2996488"/>
            <a:chOff x="5079951" y="3472337"/>
            <a:chExt cx="3844673" cy="2996488"/>
          </a:xfrm>
        </p:grpSpPr>
        <p:grpSp>
          <p:nvGrpSpPr>
            <p:cNvPr id="5" name="Group 4"/>
            <p:cNvGrpSpPr/>
            <p:nvPr/>
          </p:nvGrpSpPr>
          <p:grpSpPr>
            <a:xfrm>
              <a:off x="5079951" y="3472337"/>
              <a:ext cx="3032410" cy="2626862"/>
              <a:chOff x="5079951" y="3317828"/>
              <a:chExt cx="3032410" cy="2626862"/>
            </a:xfrm>
          </p:grpSpPr>
          <p:pic>
            <p:nvPicPr>
              <p:cNvPr id="8" name="Picture 4" descr="Image result for stack of money pn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813921" y="4181475"/>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stack of money pn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079951" y="4476750"/>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stack of money pn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360441" y="3886200"/>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stack of money pn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374901" y="4476750"/>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tack of money pn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6541137" y="4199435"/>
                <a:ext cx="1571224"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tack of money pn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5964469" y="3563440"/>
                <a:ext cx="1483628"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stack of money pn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5813394" y="3317828"/>
                <a:ext cx="1416298" cy="14679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descr="Image result for stack of money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3688" y="5676900"/>
              <a:ext cx="790936" cy="5279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stack of money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3688" y="5940875"/>
              <a:ext cx="790936" cy="52795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loud Callout 1"/>
          <p:cNvSpPr/>
          <p:nvPr/>
        </p:nvSpPr>
        <p:spPr>
          <a:xfrm>
            <a:off x="8924624" y="138111"/>
            <a:ext cx="3149009" cy="2381250"/>
          </a:xfrm>
          <a:prstGeom prst="cloudCallout">
            <a:avLst>
              <a:gd name="adj1" fmla="val -51988"/>
              <a:gd name="adj2" fmla="val 54500"/>
            </a:avLst>
          </a:prstGeom>
          <a:solidFill>
            <a:srgbClr val="4DC05F"/>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rgbClr val="002060"/>
                </a:solidFill>
              </a:rPr>
              <a:t>Imagine a visual representation of your deposits with the ability to interact with it</a:t>
            </a:r>
          </a:p>
        </p:txBody>
      </p:sp>
      <p:sp>
        <p:nvSpPr>
          <p:cNvPr id="23" name="Isosceles Triangle 22"/>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6"/>
          <a:stretch>
            <a:fillRect/>
          </a:stretch>
        </p:blipFill>
        <p:spPr>
          <a:xfrm>
            <a:off x="0" y="10"/>
            <a:ext cx="1181100" cy="1018190"/>
          </a:xfrm>
          <a:prstGeom prst="rect">
            <a:avLst/>
          </a:prstGeom>
        </p:spPr>
      </p:pic>
    </p:spTree>
    <p:extLst>
      <p:ext uri="{BB962C8B-B14F-4D97-AF65-F5344CB8AC3E}">
        <p14:creationId xmlns:p14="http://schemas.microsoft.com/office/powerpoint/2010/main" val="3719638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91225" y="835075"/>
            <a:ext cx="6197600" cy="1325563"/>
          </a:xfrm>
        </p:spPr>
        <p:txBody>
          <a:bodyPr vert="horz" lIns="91440" tIns="45720" rIns="91440" bIns="45720" rtlCol="0" anchor="ctr">
            <a:normAutofit/>
          </a:bodyPr>
          <a:lstStyle/>
          <a:p>
            <a:pPr algn="ctr" defTabSz="914400">
              <a:lnSpc>
                <a:spcPct val="90000"/>
              </a:lnSpc>
            </a:pPr>
            <a:r>
              <a:rPr lang="en-US" sz="3600" dirty="0">
                <a:solidFill>
                  <a:srgbClr val="000000"/>
                </a:solidFill>
              </a:rPr>
              <a:t>Tap to Save</a:t>
            </a:r>
            <a:br>
              <a:rPr lang="en-US" sz="3600" dirty="0">
                <a:solidFill>
                  <a:srgbClr val="000000"/>
                </a:solidFill>
              </a:rPr>
            </a:br>
            <a:r>
              <a:rPr lang="en-US" sz="3600" dirty="0">
                <a:solidFill>
                  <a:srgbClr val="000000"/>
                </a:solidFill>
              </a:rPr>
              <a:t>Coastal Credit Union</a:t>
            </a:r>
          </a:p>
        </p:txBody>
      </p:sp>
      <p:sp>
        <p:nvSpPr>
          <p:cNvPr id="2" name="Content Placeholder 1"/>
          <p:cNvSpPr>
            <a:spLocks noGrp="1"/>
          </p:cNvSpPr>
          <p:nvPr>
            <p:ph idx="1"/>
          </p:nvPr>
        </p:nvSpPr>
        <p:spPr>
          <a:xfrm>
            <a:off x="5991225" y="2479445"/>
            <a:ext cx="6197600" cy="3047946"/>
          </a:xfrm>
        </p:spPr>
        <p:txBody>
          <a:bodyPr vert="horz" lIns="91440" tIns="45720" rIns="91440" bIns="45720" rtlCol="0" anchor="t">
            <a:normAutofit/>
          </a:bodyPr>
          <a:lstStyle/>
          <a:p>
            <a:pPr indent="-228600" defTabSz="914400">
              <a:lnSpc>
                <a:spcPct val="90000"/>
              </a:lnSpc>
              <a:buFont typeface="Arial" panose="020B0604020202020204" pitchFamily="34" charset="0"/>
              <a:buChar char="•"/>
            </a:pPr>
            <a:r>
              <a:rPr lang="en-US" dirty="0">
                <a:solidFill>
                  <a:srgbClr val="000000"/>
                </a:solidFill>
              </a:rPr>
              <a:t>In the 1</a:t>
            </a:r>
            <a:r>
              <a:rPr lang="en-US" baseline="30000" dirty="0">
                <a:solidFill>
                  <a:srgbClr val="000000"/>
                </a:solidFill>
              </a:rPr>
              <a:t>st</a:t>
            </a:r>
            <a:r>
              <a:rPr lang="en-US" dirty="0">
                <a:solidFill>
                  <a:srgbClr val="000000"/>
                </a:solidFill>
              </a:rPr>
              <a:t> three months</a:t>
            </a:r>
          </a:p>
          <a:p>
            <a:pPr lvl="1" defTabSz="914400">
              <a:lnSpc>
                <a:spcPct val="90000"/>
              </a:lnSpc>
              <a:buFont typeface="Arial" panose="020B0604020202020204" pitchFamily="34" charset="0"/>
              <a:buChar char="•"/>
            </a:pPr>
            <a:r>
              <a:rPr lang="en-US" sz="2400" dirty="0">
                <a:solidFill>
                  <a:srgbClr val="000000"/>
                </a:solidFill>
              </a:rPr>
              <a:t>Members performed 7,055 transactions</a:t>
            </a:r>
          </a:p>
          <a:p>
            <a:pPr lvl="1" defTabSz="914400">
              <a:lnSpc>
                <a:spcPct val="90000"/>
              </a:lnSpc>
              <a:buFont typeface="Arial" panose="020B0604020202020204" pitchFamily="34" charset="0"/>
              <a:buChar char="•"/>
            </a:pPr>
            <a:r>
              <a:rPr lang="en-US" sz="2400" dirty="0">
                <a:solidFill>
                  <a:srgbClr val="000000"/>
                </a:solidFill>
              </a:rPr>
              <a:t>Totaling $59,035 in savings</a:t>
            </a:r>
          </a:p>
        </p:txBody>
      </p:sp>
      <p:sp>
        <p:nvSpPr>
          <p:cNvPr id="6" name="Isosceles Triangle 5"/>
          <p:cNvSpPr/>
          <p:nvPr/>
        </p:nvSpPr>
        <p:spPr>
          <a:xfrm>
            <a:off x="11496675" y="5057775"/>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259538" y="342899"/>
            <a:ext cx="4569761" cy="5882621"/>
          </a:xfrm>
          <a:prstGeom prst="rect">
            <a:avLst/>
          </a:prstGeom>
        </p:spPr>
      </p:pic>
    </p:spTree>
    <p:extLst>
      <p:ext uri="{BB962C8B-B14F-4D97-AF65-F5344CB8AC3E}">
        <p14:creationId xmlns:p14="http://schemas.microsoft.com/office/powerpoint/2010/main" val="1995904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png"/>
          <p:cNvPicPr>
            <a:picLocks noChangeAspect="1" noChangeArrowheads="1"/>
          </p:cNvPicPr>
          <p:nvPr/>
        </p:nvPicPr>
        <p:blipFill rotWithShape="1">
          <a:blip r:embed="rId2">
            <a:extLst>
              <a:ext uri="{28A0092B-C50C-407E-A947-70E740481C1C}">
                <a14:useLocalDpi xmlns:a14="http://schemas.microsoft.com/office/drawing/2010/main" val="0"/>
              </a:ext>
            </a:extLst>
          </a:blip>
          <a:srcRect l="3457"/>
          <a:stretch/>
        </p:blipFill>
        <p:spPr bwMode="auto">
          <a:xfrm>
            <a:off x="-11905" y="10"/>
            <a:ext cx="6322953"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6749561" y="835075"/>
            <a:ext cx="5137639" cy="1325563"/>
          </a:xfrm>
        </p:spPr>
        <p:txBody>
          <a:bodyPr vert="horz" lIns="91440" tIns="45720" rIns="91440" bIns="45720" rtlCol="0" anchor="ctr">
            <a:normAutofit/>
          </a:bodyPr>
          <a:lstStyle/>
          <a:p>
            <a:pPr algn="ctr" defTabSz="914400">
              <a:lnSpc>
                <a:spcPct val="90000"/>
              </a:lnSpc>
            </a:pPr>
            <a:r>
              <a:rPr lang="en-US" sz="4400" dirty="0">
                <a:solidFill>
                  <a:srgbClr val="000000"/>
                </a:solidFill>
                <a:latin typeface="+mj-lt"/>
                <a:cs typeface="+mj-cs"/>
              </a:rPr>
              <a:t>Thinking Augmented Reality</a:t>
            </a:r>
          </a:p>
        </p:txBody>
      </p:sp>
      <p:sp>
        <p:nvSpPr>
          <p:cNvPr id="2" name="Content Placeholder 1"/>
          <p:cNvSpPr>
            <a:spLocks noGrp="1"/>
          </p:cNvSpPr>
          <p:nvPr>
            <p:ph idx="1"/>
          </p:nvPr>
        </p:nvSpPr>
        <p:spPr>
          <a:xfrm>
            <a:off x="6749560" y="2479445"/>
            <a:ext cx="4867911" cy="3047946"/>
          </a:xfrm>
        </p:spPr>
        <p:txBody>
          <a:bodyPr vert="horz" lIns="91440" tIns="45720" rIns="91440" bIns="45720" rtlCol="0" anchor="t">
            <a:normAutofit/>
          </a:bodyPr>
          <a:lstStyle/>
          <a:p>
            <a:pPr indent="-228600" defTabSz="914400">
              <a:lnSpc>
                <a:spcPct val="90000"/>
              </a:lnSpc>
              <a:buFont typeface="Arial" panose="020B0604020202020204" pitchFamily="34" charset="0"/>
              <a:buChar char="•"/>
            </a:pPr>
            <a:r>
              <a:rPr lang="en-US" sz="3600" dirty="0">
                <a:solidFill>
                  <a:srgbClr val="000000"/>
                </a:solidFill>
                <a:latin typeface="+mn-lt"/>
                <a:cs typeface="+mn-cs"/>
              </a:rPr>
              <a:t>Piggy bank can be virtually seen in front of you</a:t>
            </a:r>
            <a:endParaRPr lang="en-US" sz="1600" dirty="0">
              <a:solidFill>
                <a:srgbClr val="000000"/>
              </a:solidFill>
            </a:endParaRPr>
          </a:p>
          <a:p>
            <a:pPr indent="-228600" defTabSz="914400">
              <a:lnSpc>
                <a:spcPct val="90000"/>
              </a:lnSpc>
              <a:buFont typeface="Arial" panose="020B0604020202020204" pitchFamily="34" charset="0"/>
              <a:buChar char="•"/>
            </a:pPr>
            <a:r>
              <a:rPr lang="en-US" sz="3600" dirty="0">
                <a:solidFill>
                  <a:srgbClr val="000000"/>
                </a:solidFill>
                <a:latin typeface="+mn-lt"/>
                <a:cs typeface="+mn-cs"/>
              </a:rPr>
              <a:t>Taps can be virtual</a:t>
            </a:r>
          </a:p>
          <a:p>
            <a:pPr indent="-228600" defTabSz="914400">
              <a:lnSpc>
                <a:spcPct val="90000"/>
              </a:lnSpc>
              <a:buFont typeface="Arial" panose="020B0604020202020204" pitchFamily="34" charset="0"/>
              <a:buChar char="•"/>
            </a:pPr>
            <a:r>
              <a:rPr lang="en-US" sz="3600" dirty="0">
                <a:solidFill>
                  <a:srgbClr val="000000"/>
                </a:solidFill>
                <a:latin typeface="+mn-lt"/>
                <a:cs typeface="+mn-cs"/>
              </a:rPr>
              <a:t>Fun and interactive</a:t>
            </a:r>
          </a:p>
        </p:txBody>
      </p:sp>
      <p:sp>
        <p:nvSpPr>
          <p:cNvPr id="6" name="Isosceles Triangle 5"/>
          <p:cNvSpPr/>
          <p:nvPr/>
        </p:nvSpPr>
        <p:spPr>
          <a:xfrm>
            <a:off x="11496675" y="5057775"/>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10"/>
            <a:ext cx="1181100" cy="1018190"/>
          </a:xfrm>
          <a:prstGeom prst="rect">
            <a:avLst/>
          </a:prstGeom>
        </p:spPr>
      </p:pic>
    </p:spTree>
    <p:extLst>
      <p:ext uri="{BB962C8B-B14F-4D97-AF65-F5344CB8AC3E}">
        <p14:creationId xmlns:p14="http://schemas.microsoft.com/office/powerpoint/2010/main" val="2503996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797176"/>
            <a:ext cx="12188824" cy="1362075"/>
          </a:xfrm>
        </p:spPr>
        <p:txBody>
          <a:bodyPr/>
          <a:lstStyle/>
          <a:p>
            <a:pPr algn="ctr"/>
            <a:r>
              <a:rPr lang="en-US" dirty="0"/>
              <a:t>Helpful and Practical uses</a:t>
            </a:r>
          </a:p>
        </p:txBody>
      </p:sp>
    </p:spTree>
    <p:extLst>
      <p:ext uri="{BB962C8B-B14F-4D97-AF65-F5344CB8AC3E}">
        <p14:creationId xmlns:p14="http://schemas.microsoft.com/office/powerpoint/2010/main" val="1871708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575" y="163452"/>
            <a:ext cx="4624458" cy="836673"/>
          </a:xfrm>
        </p:spPr>
        <p:txBody>
          <a:bodyPr>
            <a:normAutofit/>
          </a:bodyPr>
          <a:lstStyle/>
          <a:p>
            <a:r>
              <a:rPr lang="en-US" dirty="0">
                <a:solidFill>
                  <a:srgbClr val="000000"/>
                </a:solidFill>
              </a:rPr>
              <a:t>Budgeting</a:t>
            </a:r>
          </a:p>
        </p:txBody>
      </p:sp>
      <p:sp>
        <p:nvSpPr>
          <p:cNvPr id="3" name="Content Placeholder 2"/>
          <p:cNvSpPr>
            <a:spLocks noGrp="1"/>
          </p:cNvSpPr>
          <p:nvPr>
            <p:ph idx="1"/>
          </p:nvPr>
        </p:nvSpPr>
        <p:spPr>
          <a:xfrm>
            <a:off x="0" y="1539927"/>
            <a:ext cx="5796033" cy="4863772"/>
          </a:xfrm>
        </p:spPr>
        <p:txBody>
          <a:bodyPr anchor="ctr">
            <a:noAutofit/>
          </a:bodyPr>
          <a:lstStyle/>
          <a:p>
            <a:pPr marL="0" indent="0">
              <a:buNone/>
            </a:pPr>
            <a:r>
              <a:rPr lang="en-US" sz="2400" dirty="0">
                <a:solidFill>
                  <a:srgbClr val="000000"/>
                </a:solidFill>
              </a:rPr>
              <a:t>AR can display budget and expense</a:t>
            </a:r>
          </a:p>
          <a:p>
            <a:pPr marL="0" indent="0">
              <a:buNone/>
            </a:pPr>
            <a:endParaRPr lang="en-US" sz="2400" dirty="0">
              <a:solidFill>
                <a:srgbClr val="000000"/>
              </a:solidFill>
            </a:endParaRPr>
          </a:p>
          <a:p>
            <a:pPr marL="0" indent="0">
              <a:buNone/>
            </a:pPr>
            <a:r>
              <a:rPr lang="en-US" sz="2400" dirty="0">
                <a:solidFill>
                  <a:srgbClr val="000000"/>
                </a:solidFill>
              </a:rPr>
              <a:t>Example:</a:t>
            </a:r>
          </a:p>
          <a:p>
            <a:r>
              <a:rPr lang="en-US" sz="2400" dirty="0">
                <a:solidFill>
                  <a:srgbClr val="9F2C93"/>
                </a:solidFill>
              </a:rPr>
              <a:t>Point at fridge </a:t>
            </a:r>
            <a:r>
              <a:rPr lang="en-US" sz="2400" dirty="0">
                <a:solidFill>
                  <a:srgbClr val="000000"/>
                </a:solidFill>
              </a:rPr>
              <a:t>and get </a:t>
            </a:r>
            <a:r>
              <a:rPr lang="en-US" sz="2400" dirty="0">
                <a:solidFill>
                  <a:srgbClr val="9F2C93"/>
                </a:solidFill>
              </a:rPr>
              <a:t>groceries spend</a:t>
            </a:r>
          </a:p>
          <a:p>
            <a:r>
              <a:rPr lang="en-US" sz="2400" dirty="0">
                <a:solidFill>
                  <a:srgbClr val="4DC05F"/>
                </a:solidFill>
              </a:rPr>
              <a:t>Point to your thermostat </a:t>
            </a:r>
            <a:r>
              <a:rPr lang="en-US" sz="2400" dirty="0">
                <a:solidFill>
                  <a:srgbClr val="000000"/>
                </a:solidFill>
              </a:rPr>
              <a:t>and it tells you how much you've </a:t>
            </a:r>
            <a:r>
              <a:rPr lang="en-US" sz="2400" dirty="0">
                <a:solidFill>
                  <a:srgbClr val="4DC05F"/>
                </a:solidFill>
              </a:rPr>
              <a:t>spent on electricity</a:t>
            </a:r>
          </a:p>
          <a:p>
            <a:r>
              <a:rPr lang="en-US" sz="2400" dirty="0">
                <a:solidFill>
                  <a:srgbClr val="000000"/>
                </a:solidFill>
              </a:rPr>
              <a:t>While </a:t>
            </a:r>
            <a:r>
              <a:rPr lang="en-US" sz="2400" dirty="0">
                <a:solidFill>
                  <a:srgbClr val="EF6E35"/>
                </a:solidFill>
              </a:rPr>
              <a:t>getting gas</a:t>
            </a:r>
            <a:r>
              <a:rPr lang="en-US" sz="2400" dirty="0">
                <a:solidFill>
                  <a:srgbClr val="000000"/>
                </a:solidFill>
              </a:rPr>
              <a:t>, point at the gas cap and know your </a:t>
            </a:r>
            <a:r>
              <a:rPr lang="en-US" sz="2400" dirty="0">
                <a:solidFill>
                  <a:srgbClr val="EF6E35"/>
                </a:solidFill>
              </a:rPr>
              <a:t>budget/spend</a:t>
            </a:r>
            <a:r>
              <a:rPr lang="en-US" sz="2400" dirty="0">
                <a:solidFill>
                  <a:srgbClr val="000000"/>
                </a:solidFill>
              </a:rPr>
              <a:t> </a:t>
            </a:r>
          </a:p>
          <a:p>
            <a:endParaRPr lang="en-US" sz="2400" dirty="0">
              <a:solidFill>
                <a:srgbClr val="000000"/>
              </a:solidFill>
            </a:endParaRPr>
          </a:p>
          <a:p>
            <a:endParaRPr lang="en-US" sz="2400" dirty="0">
              <a:solidFill>
                <a:srgbClr val="000000"/>
              </a:solidFill>
            </a:endParaRPr>
          </a:p>
        </p:txBody>
      </p:sp>
      <p:sp>
        <p:nvSpPr>
          <p:cNvPr id="7" name="Isosceles Triangle 6"/>
          <p:cNvSpPr/>
          <p:nvPr/>
        </p:nvSpPr>
        <p:spPr>
          <a:xfrm>
            <a:off x="11496675" y="5057775"/>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5796033" y="10"/>
            <a:ext cx="6392487" cy="6857990"/>
            <a:chOff x="5796033" y="10"/>
            <a:chExt cx="6392487" cy="6857990"/>
          </a:xfrm>
        </p:grpSpPr>
        <p:pic>
          <p:nvPicPr>
            <p:cNvPr id="1026" name="Picture 2" descr="image.png"/>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4249" r="23319"/>
            <a:stretch/>
          </p:blipFill>
          <p:spPr bwMode="auto">
            <a:xfrm>
              <a:off x="5796033" y="10"/>
              <a:ext cx="6392487"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8031199" y="4867748"/>
              <a:ext cx="2573883" cy="568542"/>
              <a:chOff x="8031199" y="4867748"/>
              <a:chExt cx="2573883" cy="568542"/>
            </a:xfrm>
          </p:grpSpPr>
          <p:sp>
            <p:nvSpPr>
              <p:cNvPr id="8" name="Rounded Rectangle 7"/>
              <p:cNvSpPr/>
              <p:nvPr/>
            </p:nvSpPr>
            <p:spPr>
              <a:xfrm rot="21185402">
                <a:off x="9768906" y="4867748"/>
                <a:ext cx="836176" cy="337424"/>
              </a:xfrm>
              <a:prstGeom prst="roundRect">
                <a:avLst/>
              </a:prstGeom>
              <a:solidFill>
                <a:srgbClr val="9F2C9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Groceries</a:t>
                </a:r>
              </a:p>
              <a:p>
                <a:pPr algn="ctr"/>
                <a:r>
                  <a:rPr lang="en-US" sz="1100" dirty="0"/>
                  <a:t>$858.31</a:t>
                </a:r>
              </a:p>
            </p:txBody>
          </p:sp>
          <p:sp>
            <p:nvSpPr>
              <p:cNvPr id="9" name="Rounded Rectangle 8"/>
              <p:cNvSpPr/>
              <p:nvPr/>
            </p:nvSpPr>
            <p:spPr>
              <a:xfrm rot="21185402">
                <a:off x="8902131" y="4983307"/>
                <a:ext cx="836176" cy="337424"/>
              </a:xfrm>
              <a:prstGeom prst="roundRect">
                <a:avLst/>
              </a:prstGeom>
              <a:solidFill>
                <a:srgbClr val="4DC0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Transaction History</a:t>
                </a:r>
              </a:p>
            </p:txBody>
          </p:sp>
          <p:sp>
            <p:nvSpPr>
              <p:cNvPr id="10" name="Rounded Rectangle 9"/>
              <p:cNvSpPr/>
              <p:nvPr/>
            </p:nvSpPr>
            <p:spPr>
              <a:xfrm rot="21185402">
                <a:off x="8031199" y="5098866"/>
                <a:ext cx="836176" cy="337424"/>
              </a:xfrm>
              <a:prstGeom prst="roundRect">
                <a:avLst/>
              </a:prstGeom>
              <a:solidFill>
                <a:srgbClr val="EF6E3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Create Budget</a:t>
                </a:r>
              </a:p>
            </p:txBody>
          </p:sp>
        </p:grpSp>
      </p:grpSp>
      <p:sp>
        <p:nvSpPr>
          <p:cNvPr id="11" name="Rounded Rectangle 10"/>
          <p:cNvSpPr/>
          <p:nvPr/>
        </p:nvSpPr>
        <p:spPr>
          <a:xfrm rot="21254545">
            <a:off x="8181037" y="1183776"/>
            <a:ext cx="1402309" cy="28653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a:t>CUFusion.net</a:t>
            </a:r>
          </a:p>
        </p:txBody>
      </p:sp>
    </p:spTree>
    <p:extLst>
      <p:ext uri="{BB962C8B-B14F-4D97-AF65-F5344CB8AC3E}">
        <p14:creationId xmlns:p14="http://schemas.microsoft.com/office/powerpoint/2010/main" val="3479795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2" descr="image.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6"/>
          <a:stretch/>
        </p:blipFill>
        <p:spPr bwMode="auto">
          <a:xfrm>
            <a:off x="20" y="10"/>
            <a:ext cx="12188805"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41186" y="3105150"/>
            <a:ext cx="4006964" cy="1211558"/>
          </a:xfrm>
        </p:spPr>
        <p:txBody>
          <a:bodyPr vert="horz" lIns="91440" tIns="45720" rIns="91440" bIns="45720" rtlCol="0" anchor="t">
            <a:normAutofit fontScale="90000"/>
          </a:bodyPr>
          <a:lstStyle/>
          <a:p>
            <a:pPr algn="ctr" defTabSz="914400">
              <a:lnSpc>
                <a:spcPct val="90000"/>
              </a:lnSpc>
            </a:pPr>
            <a:r>
              <a:rPr lang="en-US" sz="4000" b="1" dirty="0">
                <a:solidFill>
                  <a:srgbClr val="9F2C93"/>
                </a:solidFill>
                <a:latin typeface="+mj-lt"/>
                <a:cs typeface="+mj-cs"/>
              </a:rPr>
              <a:t>Enhance Car buying experience</a:t>
            </a:r>
          </a:p>
        </p:txBody>
      </p:sp>
      <p:sp>
        <p:nvSpPr>
          <p:cNvPr id="7" name="Isosceles Triangle 6"/>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10"/>
            <a:ext cx="1181100" cy="1018190"/>
          </a:xfrm>
          <a:prstGeom prst="rect">
            <a:avLst/>
          </a:prstGeom>
        </p:spPr>
      </p:pic>
      <p:grpSp>
        <p:nvGrpSpPr>
          <p:cNvPr id="3" name="Group 2"/>
          <p:cNvGrpSpPr/>
          <p:nvPr/>
        </p:nvGrpSpPr>
        <p:grpSpPr>
          <a:xfrm>
            <a:off x="5422793" y="2146073"/>
            <a:ext cx="3015226" cy="337424"/>
            <a:chOff x="5422793" y="2146073"/>
            <a:chExt cx="3015226" cy="337424"/>
          </a:xfrm>
        </p:grpSpPr>
        <p:sp>
          <p:nvSpPr>
            <p:cNvPr id="9" name="Rounded Rectangle 8"/>
            <p:cNvSpPr/>
            <p:nvPr/>
          </p:nvSpPr>
          <p:spPr>
            <a:xfrm>
              <a:off x="7601843" y="2146073"/>
              <a:ext cx="836176" cy="337424"/>
            </a:xfrm>
            <a:prstGeom prst="roundRect">
              <a:avLst/>
            </a:prstGeom>
            <a:solidFill>
              <a:srgbClr val="9F2C9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NADA</a:t>
              </a:r>
            </a:p>
          </p:txBody>
        </p:sp>
        <p:sp>
          <p:nvSpPr>
            <p:cNvPr id="11" name="Rounded Rectangle 10"/>
            <p:cNvSpPr/>
            <p:nvPr/>
          </p:nvSpPr>
          <p:spPr>
            <a:xfrm>
              <a:off x="6512318" y="2146073"/>
              <a:ext cx="836176" cy="337424"/>
            </a:xfrm>
            <a:prstGeom prst="roundRect">
              <a:avLst/>
            </a:prstGeom>
            <a:solidFill>
              <a:srgbClr val="4DC0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Apply for a Loan</a:t>
              </a:r>
            </a:p>
          </p:txBody>
        </p:sp>
        <p:sp>
          <p:nvSpPr>
            <p:cNvPr id="12" name="Rounded Rectangle 11"/>
            <p:cNvSpPr/>
            <p:nvPr/>
          </p:nvSpPr>
          <p:spPr>
            <a:xfrm>
              <a:off x="5422793" y="2146073"/>
              <a:ext cx="836176" cy="337424"/>
            </a:xfrm>
            <a:prstGeom prst="roundRect">
              <a:avLst/>
            </a:prstGeom>
            <a:solidFill>
              <a:srgbClr val="EF6E3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Trade-In $15,500</a:t>
              </a:r>
            </a:p>
          </p:txBody>
        </p:sp>
      </p:grpSp>
      <p:sp>
        <p:nvSpPr>
          <p:cNvPr id="4" name="TextBox 3"/>
          <p:cNvSpPr txBox="1"/>
          <p:nvPr/>
        </p:nvSpPr>
        <p:spPr>
          <a:xfrm>
            <a:off x="8019931" y="4057650"/>
            <a:ext cx="4211181"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EF6E35"/>
                </a:solidFill>
              </a:rPr>
              <a:t>Get Trade-In Value</a:t>
            </a:r>
          </a:p>
          <a:p>
            <a:pPr marL="285750" indent="-285750">
              <a:buFont typeface="Arial" panose="020B0604020202020204" pitchFamily="34" charset="0"/>
              <a:buChar char="•"/>
            </a:pPr>
            <a:r>
              <a:rPr lang="en-US" sz="2400" b="1" dirty="0">
                <a:solidFill>
                  <a:srgbClr val="EF6E35"/>
                </a:solidFill>
              </a:rPr>
              <a:t>Apply for a loan</a:t>
            </a:r>
          </a:p>
          <a:p>
            <a:pPr marL="285750" indent="-285750">
              <a:buFont typeface="Arial" panose="020B0604020202020204" pitchFamily="34" charset="0"/>
              <a:buChar char="•"/>
            </a:pPr>
            <a:r>
              <a:rPr lang="en-US" sz="2400" b="1" dirty="0">
                <a:solidFill>
                  <a:srgbClr val="EF6E35"/>
                </a:solidFill>
              </a:rPr>
              <a:t>Compare dealer price quotes</a:t>
            </a:r>
          </a:p>
          <a:p>
            <a:pPr marL="285750" indent="-285750">
              <a:buFont typeface="Arial" panose="020B0604020202020204" pitchFamily="34" charset="0"/>
              <a:buChar char="•"/>
            </a:pPr>
            <a:r>
              <a:rPr lang="en-US" sz="2400" b="1" dirty="0">
                <a:solidFill>
                  <a:srgbClr val="EF6E35"/>
                </a:solidFill>
              </a:rPr>
              <a:t>See what’s for sale in the market</a:t>
            </a:r>
          </a:p>
          <a:p>
            <a:pPr marL="285750" indent="-285750">
              <a:buFont typeface="Arial" panose="020B0604020202020204" pitchFamily="34" charset="0"/>
              <a:buChar char="•"/>
            </a:pPr>
            <a:r>
              <a:rPr lang="en-US" sz="2400" b="1" dirty="0">
                <a:solidFill>
                  <a:srgbClr val="EF6E35"/>
                </a:solidFill>
              </a:rPr>
              <a:t>Talk to a loan officer</a:t>
            </a:r>
          </a:p>
        </p:txBody>
      </p:sp>
    </p:spTree>
    <p:extLst>
      <p:ext uri="{BB962C8B-B14F-4D97-AF65-F5344CB8AC3E}">
        <p14:creationId xmlns:p14="http://schemas.microsoft.com/office/powerpoint/2010/main" val="384129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Augmented reality can be used for training</a:t>
            </a:r>
          </a:p>
          <a:p>
            <a:r>
              <a:rPr lang="en-US" dirty="0"/>
              <a:t>Training on products and procedures</a:t>
            </a:r>
          </a:p>
          <a:p>
            <a:r>
              <a:rPr lang="en-US" dirty="0"/>
              <a:t>Robbery scenarios</a:t>
            </a:r>
          </a:p>
          <a:p>
            <a:r>
              <a:rPr lang="en-US" dirty="0"/>
              <a:t>Compliance training</a:t>
            </a:r>
          </a:p>
          <a:p>
            <a:endParaRPr lang="en-US" dirty="0"/>
          </a:p>
          <a:p>
            <a:pPr marL="0" indent="0">
              <a:buNone/>
            </a:pPr>
            <a:r>
              <a:rPr lang="en-US" dirty="0"/>
              <a:t>The application within the credit union has no limit</a:t>
            </a:r>
          </a:p>
          <a:p>
            <a:endParaRPr lang="en-US" dirty="0"/>
          </a:p>
        </p:txBody>
      </p:sp>
      <p:sp>
        <p:nvSpPr>
          <p:cNvPr id="3" name="Title 2"/>
          <p:cNvSpPr>
            <a:spLocks noGrp="1"/>
          </p:cNvSpPr>
          <p:nvPr>
            <p:ph type="title"/>
          </p:nvPr>
        </p:nvSpPr>
        <p:spPr/>
        <p:txBody>
          <a:bodyPr/>
          <a:lstStyle/>
          <a:p>
            <a:r>
              <a:rPr lang="en-US" dirty="0"/>
              <a:t>Let’s not forget about the CU</a:t>
            </a:r>
          </a:p>
        </p:txBody>
      </p:sp>
    </p:spTree>
    <p:extLst>
      <p:ext uri="{BB962C8B-B14F-4D97-AF65-F5344CB8AC3E}">
        <p14:creationId xmlns:p14="http://schemas.microsoft.com/office/powerpoint/2010/main" val="319046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7337425" cy="6496050"/>
          </a:xfrm>
        </p:spPr>
        <p:txBody>
          <a:bodyPr anchor="ctr">
            <a:normAutofit/>
          </a:bodyPr>
          <a:lstStyle/>
          <a:p>
            <a:pPr marL="0" indent="0" algn="ctr">
              <a:buNone/>
            </a:pPr>
            <a:r>
              <a:rPr lang="en-US" sz="5400" b="1" dirty="0"/>
              <a:t>Leverage </a:t>
            </a:r>
            <a:br>
              <a:rPr lang="en-US" sz="5400" b="1" dirty="0"/>
            </a:br>
            <a:r>
              <a:rPr lang="en-US" sz="5400" b="1" dirty="0">
                <a:solidFill>
                  <a:srgbClr val="9F2C93"/>
                </a:solidFill>
              </a:rPr>
              <a:t>emerging technology </a:t>
            </a:r>
            <a:br>
              <a:rPr lang="en-US" sz="5400" b="1" dirty="0"/>
            </a:br>
            <a:r>
              <a:rPr lang="en-US" sz="5400" b="1" dirty="0"/>
              <a:t>to provide a </a:t>
            </a:r>
            <a:br>
              <a:rPr lang="en-US" sz="5400" b="1" dirty="0"/>
            </a:br>
            <a:r>
              <a:rPr lang="en-US" sz="5400" b="1" dirty="0">
                <a:solidFill>
                  <a:srgbClr val="4DC05F"/>
                </a:solidFill>
              </a:rPr>
              <a:t>fuller</a:t>
            </a:r>
            <a:r>
              <a:rPr lang="en-US" sz="5400" b="1" dirty="0"/>
              <a:t> and </a:t>
            </a:r>
            <a:r>
              <a:rPr lang="en-US" sz="5400" b="1" dirty="0">
                <a:solidFill>
                  <a:srgbClr val="4DC05F"/>
                </a:solidFill>
              </a:rPr>
              <a:t>richer</a:t>
            </a:r>
            <a:r>
              <a:rPr lang="en-US" sz="5400" b="1" dirty="0"/>
              <a:t> </a:t>
            </a:r>
            <a:br>
              <a:rPr lang="en-US" sz="5400" b="1" dirty="0"/>
            </a:br>
            <a:r>
              <a:rPr lang="en-US" sz="5400" b="1" dirty="0">
                <a:solidFill>
                  <a:srgbClr val="EF6E35"/>
                </a:solidFill>
              </a:rPr>
              <a:t>engaging experience </a:t>
            </a:r>
            <a:br>
              <a:rPr lang="en-US" sz="5400" b="1" dirty="0"/>
            </a:br>
            <a:r>
              <a:rPr lang="en-US" sz="5400" b="1" dirty="0"/>
              <a:t>to your membership</a:t>
            </a:r>
          </a:p>
        </p:txBody>
      </p:sp>
      <p:pic>
        <p:nvPicPr>
          <p:cNvPr id="4098" name="Picture 2" descr="Image result for augmented reality in ban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425" y="361950"/>
            <a:ext cx="4381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ugmented reality in ban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7425" y="3533775"/>
            <a:ext cx="4381500" cy="256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503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Steps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60428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The Ask…</a:t>
            </a:r>
          </a:p>
        </p:txBody>
      </p:sp>
      <p:sp>
        <p:nvSpPr>
          <p:cNvPr id="3" name="Content Placeholder 2"/>
          <p:cNvSpPr>
            <a:spLocks noGrp="1"/>
          </p:cNvSpPr>
          <p:nvPr>
            <p:ph idx="1"/>
          </p:nvPr>
        </p:nvSpPr>
        <p:spPr/>
        <p:txBody>
          <a:bodyPr/>
          <a:lstStyle/>
          <a:p>
            <a:r>
              <a:rPr lang="en-US" dirty="0"/>
              <a:t>Find a couple credit unions interested in pilot</a:t>
            </a:r>
          </a:p>
          <a:p>
            <a:r>
              <a:rPr lang="en-US" dirty="0"/>
              <a:t>Find a vendor to provide AR functionality</a:t>
            </a:r>
          </a:p>
          <a:p>
            <a:r>
              <a:rPr lang="en-US" dirty="0"/>
              <a:t>Define initial AR concepts</a:t>
            </a:r>
          </a:p>
          <a:p>
            <a:pPr lvl="1"/>
            <a:r>
              <a:rPr lang="en-US" dirty="0"/>
              <a:t>Marketing, Enhanced Car Sales, </a:t>
            </a:r>
            <a:r>
              <a:rPr lang="en-US" dirty="0" err="1"/>
              <a:t>etc</a:t>
            </a:r>
            <a:r>
              <a:rPr lang="en-US" dirty="0"/>
              <a:t>…</a:t>
            </a:r>
          </a:p>
          <a:p>
            <a:r>
              <a:rPr lang="en-US" dirty="0"/>
              <a:t>Approve funding to research vendors</a:t>
            </a:r>
          </a:p>
          <a:p>
            <a:endParaRPr lang="en-US" dirty="0"/>
          </a:p>
          <a:p>
            <a:pPr marL="0" indent="0">
              <a:buNone/>
            </a:pPr>
            <a:endParaRPr lang="en-US" dirty="0"/>
          </a:p>
        </p:txBody>
      </p:sp>
    </p:spTree>
    <p:extLst>
      <p:ext uri="{BB962C8B-B14F-4D97-AF65-F5344CB8AC3E}">
        <p14:creationId xmlns:p14="http://schemas.microsoft.com/office/powerpoint/2010/main" val="1592941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CU Fusion Team</a:t>
            </a:r>
          </a:p>
        </p:txBody>
      </p:sp>
      <p:sp>
        <p:nvSpPr>
          <p:cNvPr id="4" name="Oval 3"/>
          <p:cNvSpPr/>
          <p:nvPr/>
        </p:nvSpPr>
        <p:spPr>
          <a:xfrm>
            <a:off x="1387365" y="1024758"/>
            <a:ext cx="1371600" cy="13716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19050">
            <a:solidFill>
              <a:schemeClr val="tx1"/>
            </a:solidFill>
          </a:ln>
          <a:effectLst>
            <a:glow rad="228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534104" y="1024758"/>
            <a:ext cx="1371600" cy="13716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9050">
            <a:solidFill>
              <a:schemeClr val="tx1"/>
            </a:solidFill>
          </a:ln>
          <a:effectLst>
            <a:glow rad="228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680842" y="1024758"/>
            <a:ext cx="1371600" cy="13716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827580" y="1024758"/>
            <a:ext cx="1371600" cy="13716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74317" y="1024758"/>
            <a:ext cx="1371600" cy="13716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1695659">
            <a:off x="2015437" y="3565360"/>
            <a:ext cx="1371600" cy="13716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448505" y="3557751"/>
            <a:ext cx="1371600" cy="137160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519043" y="3557751"/>
            <a:ext cx="1371600" cy="13716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8589581" y="3557751"/>
            <a:ext cx="1371600" cy="137160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0660117" y="3557751"/>
            <a:ext cx="1371600" cy="1371600"/>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965641" y="2475102"/>
            <a:ext cx="2098015" cy="681051"/>
            <a:chOff x="1229710" y="2564981"/>
            <a:chExt cx="1686911" cy="681051"/>
          </a:xfrm>
        </p:grpSpPr>
        <p:sp>
          <p:nvSpPr>
            <p:cNvPr id="15" name="TextBox 14"/>
            <p:cNvSpPr txBox="1"/>
            <p:nvPr/>
          </p:nvSpPr>
          <p:spPr>
            <a:xfrm>
              <a:off x="1229710" y="2564981"/>
              <a:ext cx="1686911" cy="646331"/>
            </a:xfrm>
            <a:prstGeom prst="rect">
              <a:avLst/>
            </a:prstGeom>
            <a:noFill/>
          </p:spPr>
          <p:txBody>
            <a:bodyPr wrap="square" rtlCol="0">
              <a:spAutoFit/>
            </a:bodyPr>
            <a:lstStyle/>
            <a:p>
              <a:pPr algn="ctr"/>
              <a:r>
                <a:rPr lang="en-US" b="1" dirty="0"/>
                <a:t>Melissa </a:t>
              </a:r>
              <a:r>
                <a:rPr lang="en-US" b="1" dirty="0" err="1"/>
                <a:t>Castagna</a:t>
              </a:r>
              <a:endParaRPr lang="en-US" b="1" dirty="0"/>
            </a:p>
          </p:txBody>
        </p:sp>
        <p:sp>
          <p:nvSpPr>
            <p:cNvPr id="16" name="TextBox 15"/>
            <p:cNvSpPr txBox="1"/>
            <p:nvPr/>
          </p:nvSpPr>
          <p:spPr>
            <a:xfrm>
              <a:off x="1229710" y="2876700"/>
              <a:ext cx="1686911" cy="369332"/>
            </a:xfrm>
            <a:prstGeom prst="rect">
              <a:avLst/>
            </a:prstGeom>
            <a:noFill/>
          </p:spPr>
          <p:txBody>
            <a:bodyPr wrap="square" rtlCol="0">
              <a:spAutoFit/>
            </a:bodyPr>
            <a:lstStyle/>
            <a:p>
              <a:pPr algn="ctr"/>
              <a:r>
                <a:rPr lang="en-US" dirty="0" err="1"/>
                <a:t>BCU</a:t>
              </a:r>
              <a:endParaRPr lang="en-US" dirty="0"/>
            </a:p>
          </p:txBody>
        </p:sp>
      </p:grpSp>
      <p:grpSp>
        <p:nvGrpSpPr>
          <p:cNvPr id="19" name="Group 18"/>
          <p:cNvGrpSpPr/>
          <p:nvPr/>
        </p:nvGrpSpPr>
        <p:grpSpPr>
          <a:xfrm>
            <a:off x="2758965" y="2475102"/>
            <a:ext cx="3061140" cy="958050"/>
            <a:chOff x="3368565" y="2507368"/>
            <a:chExt cx="1855868" cy="958050"/>
          </a:xfrm>
        </p:grpSpPr>
        <p:sp>
          <p:nvSpPr>
            <p:cNvPr id="17" name="TextBox 16"/>
            <p:cNvSpPr txBox="1"/>
            <p:nvPr/>
          </p:nvSpPr>
          <p:spPr>
            <a:xfrm>
              <a:off x="3368565" y="2507368"/>
              <a:ext cx="1855868" cy="369332"/>
            </a:xfrm>
            <a:prstGeom prst="rect">
              <a:avLst/>
            </a:prstGeom>
            <a:noFill/>
          </p:spPr>
          <p:txBody>
            <a:bodyPr wrap="square" rtlCol="0">
              <a:spAutoFit/>
            </a:bodyPr>
            <a:lstStyle/>
            <a:p>
              <a:pPr algn="ctr"/>
              <a:r>
                <a:rPr lang="en-US" b="1" dirty="0"/>
                <a:t>Lauren </a:t>
              </a:r>
              <a:r>
                <a:rPr lang="en-US" b="1" dirty="0" err="1"/>
                <a:t>Kotlarczyk</a:t>
              </a:r>
              <a:endParaRPr lang="en-US" b="1" dirty="0"/>
            </a:p>
          </p:txBody>
        </p:sp>
        <p:sp>
          <p:nvSpPr>
            <p:cNvPr id="18" name="TextBox 17"/>
            <p:cNvSpPr txBox="1"/>
            <p:nvPr/>
          </p:nvSpPr>
          <p:spPr>
            <a:xfrm>
              <a:off x="3368565" y="2819087"/>
              <a:ext cx="1686911" cy="646331"/>
            </a:xfrm>
            <a:prstGeom prst="rect">
              <a:avLst/>
            </a:prstGeom>
            <a:noFill/>
          </p:spPr>
          <p:txBody>
            <a:bodyPr wrap="square" rtlCol="0">
              <a:spAutoFit/>
            </a:bodyPr>
            <a:lstStyle/>
            <a:p>
              <a:pPr algn="ctr"/>
              <a:r>
                <a:rPr lang="en-US" dirty="0"/>
                <a:t>Michigan State University </a:t>
              </a:r>
              <a:r>
                <a:rPr lang="en-US" dirty="0" err="1"/>
                <a:t>FCU</a:t>
              </a:r>
              <a:endParaRPr lang="en-US" dirty="0"/>
            </a:p>
          </p:txBody>
        </p:sp>
      </p:grpSp>
      <p:grpSp>
        <p:nvGrpSpPr>
          <p:cNvPr id="20" name="Group 19"/>
          <p:cNvGrpSpPr/>
          <p:nvPr/>
        </p:nvGrpSpPr>
        <p:grpSpPr>
          <a:xfrm>
            <a:off x="5561092" y="2475102"/>
            <a:ext cx="1686911" cy="681051"/>
            <a:chOff x="3368565" y="2507368"/>
            <a:chExt cx="1686911" cy="681051"/>
          </a:xfrm>
        </p:grpSpPr>
        <p:sp>
          <p:nvSpPr>
            <p:cNvPr id="21" name="TextBox 20"/>
            <p:cNvSpPr txBox="1"/>
            <p:nvPr/>
          </p:nvSpPr>
          <p:spPr>
            <a:xfrm>
              <a:off x="3368565" y="2507368"/>
              <a:ext cx="1686911" cy="369332"/>
            </a:xfrm>
            <a:prstGeom prst="rect">
              <a:avLst/>
            </a:prstGeom>
            <a:noFill/>
          </p:spPr>
          <p:txBody>
            <a:bodyPr wrap="square" rtlCol="0">
              <a:spAutoFit/>
            </a:bodyPr>
            <a:lstStyle/>
            <a:p>
              <a:pPr algn="ctr"/>
              <a:r>
                <a:rPr lang="en-US" b="1" dirty="0"/>
                <a:t>Ann Riley</a:t>
              </a:r>
            </a:p>
          </p:txBody>
        </p:sp>
        <p:sp>
          <p:nvSpPr>
            <p:cNvPr id="22" name="TextBox 21"/>
            <p:cNvSpPr txBox="1"/>
            <p:nvPr/>
          </p:nvSpPr>
          <p:spPr>
            <a:xfrm>
              <a:off x="3368565" y="2819087"/>
              <a:ext cx="1686911" cy="369332"/>
            </a:xfrm>
            <a:prstGeom prst="rect">
              <a:avLst/>
            </a:prstGeom>
            <a:noFill/>
          </p:spPr>
          <p:txBody>
            <a:bodyPr wrap="square" rtlCol="0">
              <a:spAutoFit/>
            </a:bodyPr>
            <a:lstStyle/>
            <a:p>
              <a:pPr algn="ctr"/>
              <a:r>
                <a:rPr lang="en-US" dirty="0" err="1"/>
                <a:t>AEFCU</a:t>
              </a:r>
              <a:endParaRPr lang="en-US" dirty="0"/>
            </a:p>
          </p:txBody>
        </p:sp>
      </p:grpSp>
      <p:grpSp>
        <p:nvGrpSpPr>
          <p:cNvPr id="23" name="Group 22"/>
          <p:cNvGrpSpPr/>
          <p:nvPr/>
        </p:nvGrpSpPr>
        <p:grpSpPr>
          <a:xfrm>
            <a:off x="7463247" y="2475102"/>
            <a:ext cx="2324078" cy="681051"/>
            <a:chOff x="3368565" y="2507368"/>
            <a:chExt cx="1686911" cy="681051"/>
          </a:xfrm>
        </p:grpSpPr>
        <p:sp>
          <p:nvSpPr>
            <p:cNvPr id="24" name="TextBox 23"/>
            <p:cNvSpPr txBox="1"/>
            <p:nvPr/>
          </p:nvSpPr>
          <p:spPr>
            <a:xfrm>
              <a:off x="3368565" y="2507368"/>
              <a:ext cx="1686911" cy="646331"/>
            </a:xfrm>
            <a:prstGeom prst="rect">
              <a:avLst/>
            </a:prstGeom>
            <a:noFill/>
          </p:spPr>
          <p:txBody>
            <a:bodyPr wrap="square" rtlCol="0">
              <a:spAutoFit/>
            </a:bodyPr>
            <a:lstStyle/>
            <a:p>
              <a:pPr algn="ctr"/>
              <a:r>
                <a:rPr lang="en-US" b="1" dirty="0"/>
                <a:t>Eugenia Guajardo</a:t>
              </a:r>
            </a:p>
          </p:txBody>
        </p:sp>
        <p:sp>
          <p:nvSpPr>
            <p:cNvPr id="25" name="TextBox 24"/>
            <p:cNvSpPr txBox="1"/>
            <p:nvPr/>
          </p:nvSpPr>
          <p:spPr>
            <a:xfrm>
              <a:off x="3368565" y="2819087"/>
              <a:ext cx="1686911" cy="369332"/>
            </a:xfrm>
            <a:prstGeom prst="rect">
              <a:avLst/>
            </a:prstGeom>
            <a:noFill/>
          </p:spPr>
          <p:txBody>
            <a:bodyPr wrap="square" rtlCol="0">
              <a:spAutoFit/>
            </a:bodyPr>
            <a:lstStyle/>
            <a:p>
              <a:pPr algn="ctr"/>
              <a:r>
                <a:rPr lang="en-US" dirty="0"/>
                <a:t>American Airlines </a:t>
              </a:r>
              <a:r>
                <a:rPr lang="en-US" dirty="0" err="1"/>
                <a:t>FCU</a:t>
              </a:r>
              <a:endParaRPr lang="en-US" dirty="0"/>
            </a:p>
          </p:txBody>
        </p:sp>
      </p:grpSp>
      <p:grpSp>
        <p:nvGrpSpPr>
          <p:cNvPr id="26" name="Group 25"/>
          <p:cNvGrpSpPr/>
          <p:nvPr/>
        </p:nvGrpSpPr>
        <p:grpSpPr>
          <a:xfrm>
            <a:off x="9892473" y="2475102"/>
            <a:ext cx="1686911" cy="681051"/>
            <a:chOff x="3368565" y="2507368"/>
            <a:chExt cx="1686911" cy="681051"/>
          </a:xfrm>
        </p:grpSpPr>
        <p:sp>
          <p:nvSpPr>
            <p:cNvPr id="27" name="TextBox 26"/>
            <p:cNvSpPr txBox="1"/>
            <p:nvPr/>
          </p:nvSpPr>
          <p:spPr>
            <a:xfrm>
              <a:off x="3368565" y="2507368"/>
              <a:ext cx="1686911" cy="369332"/>
            </a:xfrm>
            <a:prstGeom prst="rect">
              <a:avLst/>
            </a:prstGeom>
            <a:noFill/>
          </p:spPr>
          <p:txBody>
            <a:bodyPr wrap="square" rtlCol="0">
              <a:spAutoFit/>
            </a:bodyPr>
            <a:lstStyle/>
            <a:p>
              <a:pPr algn="ctr"/>
              <a:r>
                <a:rPr lang="en-US" b="1" dirty="0"/>
                <a:t>George Chacon</a:t>
              </a:r>
            </a:p>
          </p:txBody>
        </p:sp>
        <p:sp>
          <p:nvSpPr>
            <p:cNvPr id="28" name="TextBox 27"/>
            <p:cNvSpPr txBox="1"/>
            <p:nvPr/>
          </p:nvSpPr>
          <p:spPr>
            <a:xfrm>
              <a:off x="3368565" y="2819087"/>
              <a:ext cx="1686911" cy="369332"/>
            </a:xfrm>
            <a:prstGeom prst="rect">
              <a:avLst/>
            </a:prstGeom>
            <a:noFill/>
          </p:spPr>
          <p:txBody>
            <a:bodyPr wrap="square" rtlCol="0">
              <a:spAutoFit/>
            </a:bodyPr>
            <a:lstStyle/>
            <a:p>
              <a:pPr algn="ctr"/>
              <a:r>
                <a:rPr lang="en-US" dirty="0"/>
                <a:t>Bethpage </a:t>
              </a:r>
              <a:r>
                <a:rPr lang="en-US" dirty="0" err="1"/>
                <a:t>FCU</a:t>
              </a:r>
              <a:endParaRPr lang="en-US" dirty="0"/>
            </a:p>
          </p:txBody>
        </p:sp>
      </p:grpSp>
      <p:grpSp>
        <p:nvGrpSpPr>
          <p:cNvPr id="30" name="Group 29"/>
          <p:cNvGrpSpPr/>
          <p:nvPr/>
        </p:nvGrpSpPr>
        <p:grpSpPr>
          <a:xfrm>
            <a:off x="1857781" y="5097973"/>
            <a:ext cx="1686911" cy="681051"/>
            <a:chOff x="1229710" y="2564981"/>
            <a:chExt cx="1686911" cy="681051"/>
          </a:xfrm>
        </p:grpSpPr>
        <p:sp>
          <p:nvSpPr>
            <p:cNvPr id="31" name="TextBox 30"/>
            <p:cNvSpPr txBox="1"/>
            <p:nvPr/>
          </p:nvSpPr>
          <p:spPr>
            <a:xfrm>
              <a:off x="1229710" y="2564981"/>
              <a:ext cx="1686911" cy="369332"/>
            </a:xfrm>
            <a:prstGeom prst="rect">
              <a:avLst/>
            </a:prstGeom>
            <a:noFill/>
          </p:spPr>
          <p:txBody>
            <a:bodyPr wrap="square" rtlCol="0">
              <a:spAutoFit/>
            </a:bodyPr>
            <a:lstStyle/>
            <a:p>
              <a:pPr algn="ctr"/>
              <a:r>
                <a:rPr lang="en-US" b="1" dirty="0"/>
                <a:t>David </a:t>
              </a:r>
              <a:r>
                <a:rPr lang="en-US" b="1" dirty="0" err="1"/>
                <a:t>Jamshid</a:t>
              </a:r>
              <a:endParaRPr lang="en-US" b="1" dirty="0"/>
            </a:p>
          </p:txBody>
        </p:sp>
        <p:sp>
          <p:nvSpPr>
            <p:cNvPr id="32" name="TextBox 31"/>
            <p:cNvSpPr txBox="1"/>
            <p:nvPr/>
          </p:nvSpPr>
          <p:spPr>
            <a:xfrm>
              <a:off x="1229710" y="2876700"/>
              <a:ext cx="1686911" cy="369332"/>
            </a:xfrm>
            <a:prstGeom prst="rect">
              <a:avLst/>
            </a:prstGeom>
            <a:noFill/>
          </p:spPr>
          <p:txBody>
            <a:bodyPr wrap="square" rtlCol="0">
              <a:spAutoFit/>
            </a:bodyPr>
            <a:lstStyle/>
            <a:p>
              <a:pPr algn="ctr"/>
              <a:r>
                <a:rPr lang="en-US" dirty="0"/>
                <a:t>Coastal CU</a:t>
              </a:r>
            </a:p>
          </p:txBody>
        </p:sp>
      </p:grpSp>
      <p:grpSp>
        <p:nvGrpSpPr>
          <p:cNvPr id="36" name="Group 35"/>
          <p:cNvGrpSpPr/>
          <p:nvPr/>
        </p:nvGrpSpPr>
        <p:grpSpPr>
          <a:xfrm>
            <a:off x="4290629" y="5069167"/>
            <a:ext cx="1686911" cy="681051"/>
            <a:chOff x="3368565" y="2507368"/>
            <a:chExt cx="1686911" cy="681051"/>
          </a:xfrm>
        </p:grpSpPr>
        <p:sp>
          <p:nvSpPr>
            <p:cNvPr id="37" name="TextBox 36"/>
            <p:cNvSpPr txBox="1"/>
            <p:nvPr/>
          </p:nvSpPr>
          <p:spPr>
            <a:xfrm>
              <a:off x="3368565" y="2507368"/>
              <a:ext cx="1686911" cy="369332"/>
            </a:xfrm>
            <a:prstGeom prst="rect">
              <a:avLst/>
            </a:prstGeom>
            <a:noFill/>
          </p:spPr>
          <p:txBody>
            <a:bodyPr wrap="square" rtlCol="0">
              <a:spAutoFit/>
            </a:bodyPr>
            <a:lstStyle/>
            <a:p>
              <a:pPr algn="ctr"/>
              <a:r>
                <a:rPr lang="en-US" b="1" dirty="0"/>
                <a:t>Antonio Flores</a:t>
              </a:r>
            </a:p>
          </p:txBody>
        </p:sp>
        <p:sp>
          <p:nvSpPr>
            <p:cNvPr id="38" name="TextBox 37"/>
            <p:cNvSpPr txBox="1"/>
            <p:nvPr/>
          </p:nvSpPr>
          <p:spPr>
            <a:xfrm>
              <a:off x="3368565" y="2819087"/>
              <a:ext cx="1686911" cy="369332"/>
            </a:xfrm>
            <a:prstGeom prst="rect">
              <a:avLst/>
            </a:prstGeom>
            <a:noFill/>
          </p:spPr>
          <p:txBody>
            <a:bodyPr wrap="square" rtlCol="0">
              <a:spAutoFit/>
            </a:bodyPr>
            <a:lstStyle/>
            <a:p>
              <a:pPr algn="ctr"/>
              <a:r>
                <a:rPr lang="en-US" dirty="0" err="1"/>
                <a:t>GECU</a:t>
              </a:r>
              <a:endParaRPr lang="en-US" dirty="0"/>
            </a:p>
          </p:txBody>
        </p:sp>
      </p:grpSp>
      <p:grpSp>
        <p:nvGrpSpPr>
          <p:cNvPr id="39" name="Group 38"/>
          <p:cNvGrpSpPr/>
          <p:nvPr/>
        </p:nvGrpSpPr>
        <p:grpSpPr>
          <a:xfrm>
            <a:off x="6361057" y="5069167"/>
            <a:ext cx="1686911" cy="681051"/>
            <a:chOff x="3368565" y="2507368"/>
            <a:chExt cx="1686911" cy="681051"/>
          </a:xfrm>
        </p:grpSpPr>
        <p:sp>
          <p:nvSpPr>
            <p:cNvPr id="40" name="TextBox 39"/>
            <p:cNvSpPr txBox="1"/>
            <p:nvPr/>
          </p:nvSpPr>
          <p:spPr>
            <a:xfrm>
              <a:off x="3368565" y="2507368"/>
              <a:ext cx="1686911" cy="369332"/>
            </a:xfrm>
            <a:prstGeom prst="rect">
              <a:avLst/>
            </a:prstGeom>
            <a:noFill/>
          </p:spPr>
          <p:txBody>
            <a:bodyPr wrap="square" rtlCol="0">
              <a:spAutoFit/>
            </a:bodyPr>
            <a:lstStyle/>
            <a:p>
              <a:pPr algn="ctr"/>
              <a:r>
                <a:rPr lang="en-US" b="1" dirty="0"/>
                <a:t>Beverly Smith</a:t>
              </a:r>
            </a:p>
          </p:txBody>
        </p:sp>
        <p:sp>
          <p:nvSpPr>
            <p:cNvPr id="41" name="TextBox 40"/>
            <p:cNvSpPr txBox="1"/>
            <p:nvPr/>
          </p:nvSpPr>
          <p:spPr>
            <a:xfrm>
              <a:off x="3368565" y="2819087"/>
              <a:ext cx="1686911" cy="369332"/>
            </a:xfrm>
            <a:prstGeom prst="rect">
              <a:avLst/>
            </a:prstGeom>
            <a:noFill/>
          </p:spPr>
          <p:txBody>
            <a:bodyPr wrap="square" rtlCol="0">
              <a:spAutoFit/>
            </a:bodyPr>
            <a:lstStyle/>
            <a:p>
              <a:pPr algn="ctr"/>
              <a:r>
                <a:rPr lang="en-US" dirty="0"/>
                <a:t>Space Coast CU</a:t>
              </a:r>
            </a:p>
          </p:txBody>
        </p:sp>
      </p:grpSp>
      <p:grpSp>
        <p:nvGrpSpPr>
          <p:cNvPr id="42" name="Group 41"/>
          <p:cNvGrpSpPr/>
          <p:nvPr/>
        </p:nvGrpSpPr>
        <p:grpSpPr>
          <a:xfrm>
            <a:off x="8431485" y="5069167"/>
            <a:ext cx="1686911" cy="681051"/>
            <a:chOff x="3368565" y="2507368"/>
            <a:chExt cx="1686911" cy="681051"/>
          </a:xfrm>
        </p:grpSpPr>
        <p:sp>
          <p:nvSpPr>
            <p:cNvPr id="43" name="TextBox 42"/>
            <p:cNvSpPr txBox="1"/>
            <p:nvPr/>
          </p:nvSpPr>
          <p:spPr>
            <a:xfrm>
              <a:off x="3368565" y="2507368"/>
              <a:ext cx="1686911" cy="369332"/>
            </a:xfrm>
            <a:prstGeom prst="rect">
              <a:avLst/>
            </a:prstGeom>
            <a:noFill/>
          </p:spPr>
          <p:txBody>
            <a:bodyPr wrap="square" rtlCol="0">
              <a:spAutoFit/>
            </a:bodyPr>
            <a:lstStyle/>
            <a:p>
              <a:pPr algn="ctr"/>
              <a:r>
                <a:rPr lang="en-US" b="1" dirty="0"/>
                <a:t>Trisha Lee</a:t>
              </a:r>
            </a:p>
          </p:txBody>
        </p:sp>
        <p:sp>
          <p:nvSpPr>
            <p:cNvPr id="44" name="TextBox 43"/>
            <p:cNvSpPr txBox="1"/>
            <p:nvPr/>
          </p:nvSpPr>
          <p:spPr>
            <a:xfrm>
              <a:off x="3368565" y="2819087"/>
              <a:ext cx="1686911" cy="369332"/>
            </a:xfrm>
            <a:prstGeom prst="rect">
              <a:avLst/>
            </a:prstGeom>
            <a:noFill/>
          </p:spPr>
          <p:txBody>
            <a:bodyPr wrap="square" rtlCol="0">
              <a:spAutoFit/>
            </a:bodyPr>
            <a:lstStyle/>
            <a:p>
              <a:pPr algn="ctr"/>
              <a:r>
                <a:rPr lang="en-US" dirty="0"/>
                <a:t>Stanford </a:t>
              </a:r>
              <a:r>
                <a:rPr lang="en-US" dirty="0" err="1"/>
                <a:t>FCU</a:t>
              </a:r>
              <a:endParaRPr lang="en-US" dirty="0"/>
            </a:p>
          </p:txBody>
        </p:sp>
      </p:grpSp>
      <p:grpSp>
        <p:nvGrpSpPr>
          <p:cNvPr id="45" name="Group 44"/>
          <p:cNvGrpSpPr/>
          <p:nvPr/>
        </p:nvGrpSpPr>
        <p:grpSpPr>
          <a:xfrm>
            <a:off x="10501914" y="5069167"/>
            <a:ext cx="1686911" cy="681051"/>
            <a:chOff x="3368565" y="2507368"/>
            <a:chExt cx="1686911" cy="681051"/>
          </a:xfrm>
        </p:grpSpPr>
        <p:sp>
          <p:nvSpPr>
            <p:cNvPr id="46" name="TextBox 45"/>
            <p:cNvSpPr txBox="1"/>
            <p:nvPr/>
          </p:nvSpPr>
          <p:spPr>
            <a:xfrm>
              <a:off x="3368565" y="2507368"/>
              <a:ext cx="1686911" cy="369332"/>
            </a:xfrm>
            <a:prstGeom prst="rect">
              <a:avLst/>
            </a:prstGeom>
            <a:noFill/>
          </p:spPr>
          <p:txBody>
            <a:bodyPr wrap="square" rtlCol="0">
              <a:spAutoFit/>
            </a:bodyPr>
            <a:lstStyle/>
            <a:p>
              <a:pPr algn="ctr"/>
              <a:r>
                <a:rPr lang="en-US" b="1" dirty="0"/>
                <a:t>Mike </a:t>
              </a:r>
              <a:r>
                <a:rPr lang="en-US" b="1" dirty="0" err="1"/>
                <a:t>Crossno</a:t>
              </a:r>
              <a:endParaRPr lang="en-US" b="1" dirty="0"/>
            </a:p>
          </p:txBody>
        </p:sp>
        <p:sp>
          <p:nvSpPr>
            <p:cNvPr id="47" name="TextBox 46"/>
            <p:cNvSpPr txBox="1"/>
            <p:nvPr/>
          </p:nvSpPr>
          <p:spPr>
            <a:xfrm>
              <a:off x="3368565" y="2819087"/>
              <a:ext cx="1686911" cy="369332"/>
            </a:xfrm>
            <a:prstGeom prst="rect">
              <a:avLst/>
            </a:prstGeom>
            <a:noFill/>
          </p:spPr>
          <p:txBody>
            <a:bodyPr wrap="square" rtlCol="0">
              <a:spAutoFit/>
            </a:bodyPr>
            <a:lstStyle/>
            <a:p>
              <a:pPr algn="ctr"/>
              <a:r>
                <a:rPr lang="en-US" dirty="0"/>
                <a:t>Vantage CU</a:t>
              </a:r>
            </a:p>
          </p:txBody>
        </p:sp>
      </p:grpSp>
      <p:sp>
        <p:nvSpPr>
          <p:cNvPr id="48" name="Oval 47"/>
          <p:cNvSpPr/>
          <p:nvPr/>
        </p:nvSpPr>
        <p:spPr>
          <a:xfrm>
            <a:off x="9787324" y="6086583"/>
            <a:ext cx="228600" cy="228600"/>
          </a:xfrm>
          <a:prstGeom prst="ellipse">
            <a:avLst/>
          </a:prstGeom>
          <a:solidFill>
            <a:schemeClr val="bg2"/>
          </a:solidFill>
          <a:ln>
            <a:solidFill>
              <a:schemeClr val="tx1"/>
            </a:solidFill>
          </a:ln>
          <a:effectLst>
            <a:glow rad="228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0118396" y="6061937"/>
            <a:ext cx="1460988" cy="369332"/>
          </a:xfrm>
          <a:prstGeom prst="rect">
            <a:avLst/>
          </a:prstGeom>
          <a:noFill/>
        </p:spPr>
        <p:txBody>
          <a:bodyPr wrap="square" rtlCol="0">
            <a:spAutoFit/>
          </a:bodyPr>
          <a:lstStyle/>
          <a:p>
            <a:pPr algn="ctr"/>
            <a:r>
              <a:rPr lang="en-US" dirty="0"/>
              <a:t>Team Captain</a:t>
            </a:r>
          </a:p>
        </p:txBody>
      </p:sp>
    </p:spTree>
    <p:extLst>
      <p:ext uri="{BB962C8B-B14F-4D97-AF65-F5344CB8AC3E}">
        <p14:creationId xmlns:p14="http://schemas.microsoft.com/office/powerpoint/2010/main" val="3098606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196" y="302098"/>
            <a:ext cx="9481615" cy="581497"/>
          </a:xfrm>
        </p:spPr>
        <p:txBody>
          <a:bodyPr/>
          <a:lstStyle/>
          <a:p>
            <a:pPr algn="ctr"/>
            <a:r>
              <a:rPr lang="en-US" sz="6000" dirty="0">
                <a:solidFill>
                  <a:srgbClr val="9F2C93"/>
                </a:solidFill>
              </a:rPr>
              <a:t>www.cufusion.net</a:t>
            </a:r>
          </a:p>
        </p:txBody>
      </p:sp>
      <p:pic>
        <p:nvPicPr>
          <p:cNvPr id="3" name="Picture 2"/>
          <p:cNvPicPr>
            <a:picLocks noChangeAspect="1"/>
          </p:cNvPicPr>
          <p:nvPr/>
        </p:nvPicPr>
        <p:blipFill>
          <a:blip r:embed="rId2"/>
          <a:stretch>
            <a:fillRect/>
          </a:stretch>
        </p:blipFill>
        <p:spPr>
          <a:xfrm>
            <a:off x="2198687" y="990600"/>
            <a:ext cx="7869238" cy="5254230"/>
          </a:xfrm>
          <a:prstGeom prst="rect">
            <a:avLst/>
          </a:prstGeom>
        </p:spPr>
      </p:pic>
      <p:pic>
        <p:nvPicPr>
          <p:cNvPr id="8" name="Picture 7"/>
          <p:cNvPicPr>
            <a:picLocks noChangeAspect="1"/>
          </p:cNvPicPr>
          <p:nvPr/>
        </p:nvPicPr>
        <p:blipFill>
          <a:blip r:embed="rId3"/>
          <a:stretch>
            <a:fillRect/>
          </a:stretch>
        </p:blipFill>
        <p:spPr>
          <a:xfrm>
            <a:off x="10246948" y="4162425"/>
            <a:ext cx="2914650" cy="3048000"/>
          </a:xfrm>
          <a:prstGeom prst="rect">
            <a:avLst/>
          </a:prstGeom>
        </p:spPr>
      </p:pic>
    </p:spTree>
    <p:extLst>
      <p:ext uri="{BB962C8B-B14F-4D97-AF65-F5344CB8AC3E}">
        <p14:creationId xmlns:p14="http://schemas.microsoft.com/office/powerpoint/2010/main" val="371106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endCondLst>
                                    <p:cond evt="onNext" delay="0">
                                      <p:tgtEl>
                                        <p:sldTgt/>
                                      </p:tgtEl>
                                    </p:cond>
                                  </p:end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a:xfrm>
            <a:off x="595330" y="3547534"/>
            <a:ext cx="3943287" cy="1867845"/>
          </a:xfrm>
        </p:spPr>
        <p:txBody>
          <a:bodyPr>
            <a:normAutofit fontScale="92500" lnSpcReduction="20000"/>
          </a:bodyPr>
          <a:lstStyle/>
          <a:p>
            <a:r>
              <a:rPr lang="en-US" dirty="0" err="1">
                <a:hlinkClick r:id="rId2"/>
              </a:rPr>
              <a:t>Kent.Zimmer</a:t>
            </a:r>
            <a:r>
              <a:rPr lang="en-US" dirty="0">
                <a:hlinkClick r:id="rId2"/>
              </a:rPr>
              <a:t>@</a:t>
            </a:r>
          </a:p>
          <a:p>
            <a:r>
              <a:rPr lang="en-US" dirty="0">
                <a:hlinkClick r:id="rId2"/>
              </a:rPr>
              <a:t>membersdevelopment.com</a:t>
            </a:r>
            <a:endParaRPr lang="en-US" dirty="0"/>
          </a:p>
          <a:p>
            <a:endParaRPr lang="en-US" dirty="0"/>
          </a:p>
          <a:p>
            <a:r>
              <a:rPr lang="en-US" dirty="0" err="1">
                <a:hlinkClick r:id="rId3"/>
              </a:rPr>
              <a:t>Michael.ElKoubi</a:t>
            </a:r>
            <a:r>
              <a:rPr lang="en-US" dirty="0">
                <a:hlinkClick r:id="rId3"/>
              </a:rPr>
              <a:t>@</a:t>
            </a:r>
          </a:p>
          <a:p>
            <a:r>
              <a:rPr lang="en-US" dirty="0">
                <a:hlinkClick r:id="rId3"/>
              </a:rPr>
              <a:t>membersdevelopment.com</a:t>
            </a:r>
            <a:endParaRPr lang="en-US" dirty="0"/>
          </a:p>
          <a:p>
            <a:endParaRPr lang="en-US" dirty="0"/>
          </a:p>
          <a:p>
            <a:endParaRPr lang="en-US" dirty="0"/>
          </a:p>
        </p:txBody>
      </p:sp>
      <p:sp>
        <p:nvSpPr>
          <p:cNvPr id="4" name="TextBox 3"/>
          <p:cNvSpPr txBox="1"/>
          <p:nvPr/>
        </p:nvSpPr>
        <p:spPr>
          <a:xfrm rot="17600126">
            <a:off x="5089156" y="3104759"/>
            <a:ext cx="6549228" cy="1077218"/>
          </a:xfrm>
          <a:prstGeom prst="rect">
            <a:avLst/>
          </a:prstGeom>
          <a:noFill/>
        </p:spPr>
        <p:txBody>
          <a:bodyPr wrap="square" rtlCol="0">
            <a:spAutoFit/>
          </a:bodyPr>
          <a:lstStyle/>
          <a:p>
            <a:pPr algn="ctr"/>
            <a:r>
              <a:rPr lang="en-US" sz="3200" dirty="0">
                <a:solidFill>
                  <a:srgbClr val="57C14D"/>
                </a:solidFill>
              </a:rPr>
              <a:t>Open the door to a virtual world</a:t>
            </a:r>
          </a:p>
          <a:p>
            <a:pPr algn="ctr"/>
            <a:r>
              <a:rPr lang="en-US" sz="3200" dirty="0">
                <a:solidFill>
                  <a:srgbClr val="57C14D"/>
                </a:solidFill>
              </a:rPr>
              <a:t>where our mind is our only boundary</a:t>
            </a:r>
          </a:p>
        </p:txBody>
      </p:sp>
    </p:spTree>
    <p:extLst>
      <p:ext uri="{BB962C8B-B14F-4D97-AF65-F5344CB8AC3E}">
        <p14:creationId xmlns:p14="http://schemas.microsoft.com/office/powerpoint/2010/main" val="4156548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409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Augmented Reality </a:t>
            </a:r>
          </a:p>
        </p:txBody>
      </p:sp>
      <p:sp>
        <p:nvSpPr>
          <p:cNvPr id="4" name="Pentagon 3"/>
          <p:cNvSpPr/>
          <p:nvPr/>
        </p:nvSpPr>
        <p:spPr>
          <a:xfrm>
            <a:off x="1187780" y="1901433"/>
            <a:ext cx="8759687" cy="887895"/>
          </a:xfrm>
          <a:prstGeom prst="homePlate">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chemeClr val="tx1"/>
                </a:solidFill>
              </a:rPr>
              <a:t>AR is set to have a big impact on major industries. </a:t>
            </a:r>
          </a:p>
        </p:txBody>
      </p:sp>
      <p:sp>
        <p:nvSpPr>
          <p:cNvPr id="5" name="Pentagon 4"/>
          <p:cNvSpPr/>
          <p:nvPr/>
        </p:nvSpPr>
        <p:spPr>
          <a:xfrm>
            <a:off x="1192694" y="3417286"/>
            <a:ext cx="8759687" cy="887895"/>
          </a:xfrm>
          <a:prstGeom prst="homePlate">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chemeClr val="tx1"/>
                </a:solidFill>
              </a:rPr>
              <a:t>AR can help create greater engagement and interaction.</a:t>
            </a:r>
          </a:p>
        </p:txBody>
      </p:sp>
      <p:sp>
        <p:nvSpPr>
          <p:cNvPr id="6" name="Pentagon 5"/>
          <p:cNvSpPr/>
          <p:nvPr/>
        </p:nvSpPr>
        <p:spPr>
          <a:xfrm>
            <a:off x="1192695" y="4956423"/>
            <a:ext cx="8759687" cy="887895"/>
          </a:xfrm>
          <a:prstGeom prst="homePlate">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chemeClr val="tx1"/>
                </a:solidFill>
              </a:rPr>
              <a:t>Many financial institutions are currently using AR. </a:t>
            </a:r>
          </a:p>
        </p:txBody>
      </p:sp>
      <p:grpSp>
        <p:nvGrpSpPr>
          <p:cNvPr id="10" name="Group 9"/>
          <p:cNvGrpSpPr/>
          <p:nvPr/>
        </p:nvGrpSpPr>
        <p:grpSpPr>
          <a:xfrm>
            <a:off x="10069853" y="1636721"/>
            <a:ext cx="1417320" cy="1417320"/>
            <a:chOff x="10567953" y="1893336"/>
            <a:chExt cx="1188720" cy="1188720"/>
          </a:xfrm>
        </p:grpSpPr>
        <p:sp>
          <p:nvSpPr>
            <p:cNvPr id="8" name="Oval 69"/>
            <p:cNvSpPr>
              <a:spLocks noChangeArrowheads="1"/>
            </p:cNvSpPr>
            <p:nvPr/>
          </p:nvSpPr>
          <p:spPr bwMode="auto">
            <a:xfrm>
              <a:off x="10567953" y="1893336"/>
              <a:ext cx="1188720" cy="1188720"/>
            </a:xfrm>
            <a:prstGeom prst="ellipse">
              <a:avLst/>
            </a:prstGeom>
            <a:solidFill>
              <a:srgbClr val="9F2C9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9" name="Freeform 137"/>
            <p:cNvSpPr>
              <a:spLocks noEditPoints="1"/>
            </p:cNvSpPr>
            <p:nvPr/>
          </p:nvSpPr>
          <p:spPr bwMode="auto">
            <a:xfrm>
              <a:off x="10773246" y="2213113"/>
              <a:ext cx="778135" cy="549167"/>
            </a:xfrm>
            <a:custGeom>
              <a:avLst/>
              <a:gdLst>
                <a:gd name="T0" fmla="*/ 560 w 609"/>
                <a:gd name="T1" fmla="*/ 6 h 527"/>
                <a:gd name="T2" fmla="*/ 483 w 609"/>
                <a:gd name="T3" fmla="*/ 0 h 527"/>
                <a:gd name="T4" fmla="*/ 127 w 609"/>
                <a:gd name="T5" fmla="*/ 0 h 527"/>
                <a:gd name="T6" fmla="*/ 57 w 609"/>
                <a:gd name="T7" fmla="*/ 0 h 527"/>
                <a:gd name="T8" fmla="*/ 1 w 609"/>
                <a:gd name="T9" fmla="*/ 238 h 527"/>
                <a:gd name="T10" fmla="*/ 8 w 609"/>
                <a:gd name="T11" fmla="*/ 247 h 527"/>
                <a:gd name="T12" fmla="*/ 31 w 609"/>
                <a:gd name="T13" fmla="*/ 520 h 527"/>
                <a:gd name="T14" fmla="*/ 400 w 609"/>
                <a:gd name="T15" fmla="*/ 527 h 527"/>
                <a:gd name="T16" fmla="*/ 407 w 609"/>
                <a:gd name="T17" fmla="*/ 314 h 527"/>
                <a:gd name="T18" fmla="*/ 508 w 609"/>
                <a:gd name="T19" fmla="*/ 520 h 527"/>
                <a:gd name="T20" fmla="*/ 572 w 609"/>
                <a:gd name="T21" fmla="*/ 527 h 527"/>
                <a:gd name="T22" fmla="*/ 579 w 609"/>
                <a:gd name="T23" fmla="*/ 247 h 527"/>
                <a:gd name="T24" fmla="*/ 602 w 609"/>
                <a:gd name="T25" fmla="*/ 247 h 527"/>
                <a:gd name="T26" fmla="*/ 609 w 609"/>
                <a:gd name="T27" fmla="*/ 237 h 527"/>
                <a:gd name="T28" fmla="*/ 205 w 609"/>
                <a:gd name="T29" fmla="*/ 14 h 527"/>
                <a:gd name="T30" fmla="*/ 255 w 609"/>
                <a:gd name="T31" fmla="*/ 233 h 527"/>
                <a:gd name="T32" fmla="*/ 100 w 609"/>
                <a:gd name="T33" fmla="*/ 233 h 527"/>
                <a:gd name="T34" fmla="*/ 191 w 609"/>
                <a:gd name="T35" fmla="*/ 14 h 527"/>
                <a:gd name="T36" fmla="*/ 100 w 609"/>
                <a:gd name="T37" fmla="*/ 233 h 527"/>
                <a:gd name="T38" fmla="*/ 334 w 609"/>
                <a:gd name="T39" fmla="*/ 14 h 527"/>
                <a:gd name="T40" fmla="*/ 269 w 609"/>
                <a:gd name="T41" fmla="*/ 233 h 527"/>
                <a:gd name="T42" fmla="*/ 354 w 609"/>
                <a:gd name="T43" fmla="*/ 233 h 527"/>
                <a:gd name="T44" fmla="*/ 405 w 609"/>
                <a:gd name="T45" fmla="*/ 14 h 527"/>
                <a:gd name="T46" fmla="*/ 354 w 609"/>
                <a:gd name="T47" fmla="*/ 233 h 527"/>
                <a:gd name="T48" fmla="*/ 419 w 609"/>
                <a:gd name="T49" fmla="*/ 14 h 527"/>
                <a:gd name="T50" fmla="*/ 510 w 609"/>
                <a:gd name="T51" fmla="*/ 233 h 527"/>
                <a:gd name="T52" fmla="*/ 62 w 609"/>
                <a:gd name="T53" fmla="*/ 14 h 527"/>
                <a:gd name="T54" fmla="*/ 86 w 609"/>
                <a:gd name="T55" fmla="*/ 233 h 527"/>
                <a:gd name="T56" fmla="*/ 62 w 609"/>
                <a:gd name="T57" fmla="*/ 14 h 527"/>
                <a:gd name="T58" fmla="*/ 522 w 609"/>
                <a:gd name="T59" fmla="*/ 513 h 527"/>
                <a:gd name="T60" fmla="*/ 515 w 609"/>
                <a:gd name="T61" fmla="*/ 300 h 527"/>
                <a:gd name="T62" fmla="*/ 393 w 609"/>
                <a:gd name="T63" fmla="*/ 307 h 527"/>
                <a:gd name="T64" fmla="*/ 45 w 609"/>
                <a:gd name="T65" fmla="*/ 513 h 527"/>
                <a:gd name="T66" fmla="*/ 565 w 609"/>
                <a:gd name="T67" fmla="*/ 247 h 527"/>
                <a:gd name="T68" fmla="*/ 524 w 609"/>
                <a:gd name="T69" fmla="*/ 233 h 527"/>
                <a:gd name="T70" fmla="*/ 547 w 609"/>
                <a:gd name="T71" fmla="*/ 14 h 527"/>
                <a:gd name="T72" fmla="*/ 524 w 609"/>
                <a:gd name="T73" fmla="*/ 233 h 527"/>
                <a:gd name="T74" fmla="*/ 92 w 609"/>
                <a:gd name="T75" fmla="*/ 300 h 527"/>
                <a:gd name="T76" fmla="*/ 85 w 609"/>
                <a:gd name="T77" fmla="*/ 460 h 527"/>
                <a:gd name="T78" fmla="*/ 344 w 609"/>
                <a:gd name="T79" fmla="*/ 467 h 527"/>
                <a:gd name="T80" fmla="*/ 351 w 609"/>
                <a:gd name="T81" fmla="*/ 307 h 527"/>
                <a:gd name="T82" fmla="*/ 337 w 609"/>
                <a:gd name="T83" fmla="*/ 453 h 527"/>
                <a:gd name="T84" fmla="*/ 99 w 609"/>
                <a:gd name="T85" fmla="*/ 314 h 527"/>
                <a:gd name="T86" fmla="*/ 337 w 609"/>
                <a:gd name="T87" fmla="*/ 45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9" h="527">
                  <a:moveTo>
                    <a:pt x="609" y="237"/>
                  </a:moveTo>
                  <a:cubicBezTo>
                    <a:pt x="560" y="6"/>
                    <a:pt x="560" y="6"/>
                    <a:pt x="560" y="6"/>
                  </a:cubicBezTo>
                  <a:cubicBezTo>
                    <a:pt x="559" y="2"/>
                    <a:pt x="556" y="0"/>
                    <a:pt x="553" y="0"/>
                  </a:cubicBezTo>
                  <a:cubicBezTo>
                    <a:pt x="483" y="0"/>
                    <a:pt x="483" y="0"/>
                    <a:pt x="483" y="0"/>
                  </a:cubicBezTo>
                  <a:cubicBezTo>
                    <a:pt x="483" y="0"/>
                    <a:pt x="483" y="0"/>
                    <a:pt x="483" y="0"/>
                  </a:cubicBezTo>
                  <a:cubicBezTo>
                    <a:pt x="127" y="0"/>
                    <a:pt x="127" y="0"/>
                    <a:pt x="127" y="0"/>
                  </a:cubicBezTo>
                  <a:cubicBezTo>
                    <a:pt x="127" y="0"/>
                    <a:pt x="127" y="0"/>
                    <a:pt x="127" y="0"/>
                  </a:cubicBezTo>
                  <a:cubicBezTo>
                    <a:pt x="57" y="0"/>
                    <a:pt x="57" y="0"/>
                    <a:pt x="57" y="0"/>
                  </a:cubicBezTo>
                  <a:cubicBezTo>
                    <a:pt x="53" y="0"/>
                    <a:pt x="51" y="2"/>
                    <a:pt x="50" y="6"/>
                  </a:cubicBezTo>
                  <a:cubicBezTo>
                    <a:pt x="1" y="238"/>
                    <a:pt x="1" y="238"/>
                    <a:pt x="1" y="238"/>
                  </a:cubicBezTo>
                  <a:cubicBezTo>
                    <a:pt x="0" y="240"/>
                    <a:pt x="1" y="242"/>
                    <a:pt x="2" y="244"/>
                  </a:cubicBezTo>
                  <a:cubicBezTo>
                    <a:pt x="3" y="246"/>
                    <a:pt x="5" y="247"/>
                    <a:pt x="8" y="247"/>
                  </a:cubicBezTo>
                  <a:cubicBezTo>
                    <a:pt x="31" y="247"/>
                    <a:pt x="31" y="247"/>
                    <a:pt x="31" y="247"/>
                  </a:cubicBezTo>
                  <a:cubicBezTo>
                    <a:pt x="31" y="520"/>
                    <a:pt x="31" y="520"/>
                    <a:pt x="31" y="520"/>
                  </a:cubicBezTo>
                  <a:cubicBezTo>
                    <a:pt x="31" y="524"/>
                    <a:pt x="34" y="527"/>
                    <a:pt x="38" y="527"/>
                  </a:cubicBezTo>
                  <a:cubicBezTo>
                    <a:pt x="400" y="527"/>
                    <a:pt x="400" y="527"/>
                    <a:pt x="400" y="527"/>
                  </a:cubicBezTo>
                  <a:cubicBezTo>
                    <a:pt x="404" y="527"/>
                    <a:pt x="407" y="524"/>
                    <a:pt x="407" y="520"/>
                  </a:cubicBezTo>
                  <a:cubicBezTo>
                    <a:pt x="407" y="314"/>
                    <a:pt x="407" y="314"/>
                    <a:pt x="407" y="314"/>
                  </a:cubicBezTo>
                  <a:cubicBezTo>
                    <a:pt x="508" y="314"/>
                    <a:pt x="508" y="314"/>
                    <a:pt x="508" y="314"/>
                  </a:cubicBezTo>
                  <a:cubicBezTo>
                    <a:pt x="508" y="520"/>
                    <a:pt x="508" y="520"/>
                    <a:pt x="508" y="520"/>
                  </a:cubicBezTo>
                  <a:cubicBezTo>
                    <a:pt x="508" y="524"/>
                    <a:pt x="511" y="527"/>
                    <a:pt x="515" y="527"/>
                  </a:cubicBezTo>
                  <a:cubicBezTo>
                    <a:pt x="572" y="527"/>
                    <a:pt x="572" y="527"/>
                    <a:pt x="572" y="527"/>
                  </a:cubicBezTo>
                  <a:cubicBezTo>
                    <a:pt x="576" y="527"/>
                    <a:pt x="579" y="524"/>
                    <a:pt x="579" y="520"/>
                  </a:cubicBezTo>
                  <a:cubicBezTo>
                    <a:pt x="579" y="247"/>
                    <a:pt x="579" y="247"/>
                    <a:pt x="579" y="247"/>
                  </a:cubicBezTo>
                  <a:cubicBezTo>
                    <a:pt x="602" y="247"/>
                    <a:pt x="602" y="247"/>
                    <a:pt x="602" y="247"/>
                  </a:cubicBezTo>
                  <a:cubicBezTo>
                    <a:pt x="602" y="247"/>
                    <a:pt x="602" y="247"/>
                    <a:pt x="602" y="247"/>
                  </a:cubicBezTo>
                  <a:cubicBezTo>
                    <a:pt x="606" y="247"/>
                    <a:pt x="609" y="243"/>
                    <a:pt x="609" y="240"/>
                  </a:cubicBezTo>
                  <a:cubicBezTo>
                    <a:pt x="609" y="239"/>
                    <a:pt x="609" y="238"/>
                    <a:pt x="609" y="237"/>
                  </a:cubicBezTo>
                  <a:close/>
                  <a:moveTo>
                    <a:pt x="185" y="233"/>
                  </a:moveTo>
                  <a:cubicBezTo>
                    <a:pt x="205" y="14"/>
                    <a:pt x="205" y="14"/>
                    <a:pt x="205" y="14"/>
                  </a:cubicBezTo>
                  <a:cubicBezTo>
                    <a:pt x="262" y="14"/>
                    <a:pt x="262" y="14"/>
                    <a:pt x="262" y="14"/>
                  </a:cubicBezTo>
                  <a:cubicBezTo>
                    <a:pt x="255" y="233"/>
                    <a:pt x="255" y="233"/>
                    <a:pt x="255" y="233"/>
                  </a:cubicBezTo>
                  <a:lnTo>
                    <a:pt x="185" y="233"/>
                  </a:lnTo>
                  <a:close/>
                  <a:moveTo>
                    <a:pt x="100" y="233"/>
                  </a:moveTo>
                  <a:cubicBezTo>
                    <a:pt x="133" y="14"/>
                    <a:pt x="133" y="14"/>
                    <a:pt x="133" y="14"/>
                  </a:cubicBezTo>
                  <a:cubicBezTo>
                    <a:pt x="191" y="14"/>
                    <a:pt x="191" y="14"/>
                    <a:pt x="191" y="14"/>
                  </a:cubicBezTo>
                  <a:cubicBezTo>
                    <a:pt x="171" y="233"/>
                    <a:pt x="171" y="233"/>
                    <a:pt x="171" y="233"/>
                  </a:cubicBezTo>
                  <a:lnTo>
                    <a:pt x="100" y="233"/>
                  </a:lnTo>
                  <a:close/>
                  <a:moveTo>
                    <a:pt x="276" y="14"/>
                  </a:moveTo>
                  <a:cubicBezTo>
                    <a:pt x="334" y="14"/>
                    <a:pt x="334" y="14"/>
                    <a:pt x="334" y="14"/>
                  </a:cubicBezTo>
                  <a:cubicBezTo>
                    <a:pt x="340" y="233"/>
                    <a:pt x="340" y="233"/>
                    <a:pt x="340" y="233"/>
                  </a:cubicBezTo>
                  <a:cubicBezTo>
                    <a:pt x="269" y="233"/>
                    <a:pt x="269" y="233"/>
                    <a:pt x="269" y="233"/>
                  </a:cubicBezTo>
                  <a:lnTo>
                    <a:pt x="276" y="14"/>
                  </a:lnTo>
                  <a:close/>
                  <a:moveTo>
                    <a:pt x="354" y="233"/>
                  </a:moveTo>
                  <a:cubicBezTo>
                    <a:pt x="348" y="14"/>
                    <a:pt x="348" y="14"/>
                    <a:pt x="348" y="14"/>
                  </a:cubicBezTo>
                  <a:cubicBezTo>
                    <a:pt x="405" y="14"/>
                    <a:pt x="405" y="14"/>
                    <a:pt x="405" y="14"/>
                  </a:cubicBezTo>
                  <a:cubicBezTo>
                    <a:pt x="425" y="233"/>
                    <a:pt x="425" y="233"/>
                    <a:pt x="425" y="233"/>
                  </a:cubicBezTo>
                  <a:lnTo>
                    <a:pt x="354" y="233"/>
                  </a:lnTo>
                  <a:close/>
                  <a:moveTo>
                    <a:pt x="439" y="233"/>
                  </a:moveTo>
                  <a:cubicBezTo>
                    <a:pt x="419" y="14"/>
                    <a:pt x="419" y="14"/>
                    <a:pt x="419" y="14"/>
                  </a:cubicBezTo>
                  <a:cubicBezTo>
                    <a:pt x="477" y="14"/>
                    <a:pt x="477" y="14"/>
                    <a:pt x="477" y="14"/>
                  </a:cubicBezTo>
                  <a:cubicBezTo>
                    <a:pt x="510" y="233"/>
                    <a:pt x="510" y="233"/>
                    <a:pt x="510" y="233"/>
                  </a:cubicBezTo>
                  <a:lnTo>
                    <a:pt x="439" y="233"/>
                  </a:lnTo>
                  <a:close/>
                  <a:moveTo>
                    <a:pt x="62" y="14"/>
                  </a:moveTo>
                  <a:cubicBezTo>
                    <a:pt x="119" y="14"/>
                    <a:pt x="119" y="14"/>
                    <a:pt x="119" y="14"/>
                  </a:cubicBezTo>
                  <a:cubicBezTo>
                    <a:pt x="86" y="233"/>
                    <a:pt x="86" y="233"/>
                    <a:pt x="86" y="233"/>
                  </a:cubicBezTo>
                  <a:cubicBezTo>
                    <a:pt x="16" y="233"/>
                    <a:pt x="16" y="233"/>
                    <a:pt x="16" y="233"/>
                  </a:cubicBezTo>
                  <a:lnTo>
                    <a:pt x="62" y="14"/>
                  </a:lnTo>
                  <a:close/>
                  <a:moveTo>
                    <a:pt x="565" y="513"/>
                  </a:moveTo>
                  <a:cubicBezTo>
                    <a:pt x="522" y="513"/>
                    <a:pt x="522" y="513"/>
                    <a:pt x="522" y="513"/>
                  </a:cubicBezTo>
                  <a:cubicBezTo>
                    <a:pt x="522" y="307"/>
                    <a:pt x="522" y="307"/>
                    <a:pt x="522" y="307"/>
                  </a:cubicBezTo>
                  <a:cubicBezTo>
                    <a:pt x="522" y="303"/>
                    <a:pt x="519" y="300"/>
                    <a:pt x="515" y="300"/>
                  </a:cubicBezTo>
                  <a:cubicBezTo>
                    <a:pt x="400" y="300"/>
                    <a:pt x="400" y="300"/>
                    <a:pt x="400" y="300"/>
                  </a:cubicBezTo>
                  <a:cubicBezTo>
                    <a:pt x="396" y="300"/>
                    <a:pt x="393" y="303"/>
                    <a:pt x="393" y="307"/>
                  </a:cubicBezTo>
                  <a:cubicBezTo>
                    <a:pt x="393" y="513"/>
                    <a:pt x="393" y="513"/>
                    <a:pt x="393" y="513"/>
                  </a:cubicBezTo>
                  <a:cubicBezTo>
                    <a:pt x="45" y="513"/>
                    <a:pt x="45" y="513"/>
                    <a:pt x="45" y="513"/>
                  </a:cubicBezTo>
                  <a:cubicBezTo>
                    <a:pt x="45" y="247"/>
                    <a:pt x="45" y="247"/>
                    <a:pt x="45" y="247"/>
                  </a:cubicBezTo>
                  <a:cubicBezTo>
                    <a:pt x="565" y="247"/>
                    <a:pt x="565" y="247"/>
                    <a:pt x="565" y="247"/>
                  </a:cubicBezTo>
                  <a:lnTo>
                    <a:pt x="565" y="513"/>
                  </a:lnTo>
                  <a:close/>
                  <a:moveTo>
                    <a:pt x="524" y="233"/>
                  </a:moveTo>
                  <a:cubicBezTo>
                    <a:pt x="491" y="14"/>
                    <a:pt x="491" y="14"/>
                    <a:pt x="491" y="14"/>
                  </a:cubicBezTo>
                  <a:cubicBezTo>
                    <a:pt x="547" y="14"/>
                    <a:pt x="547" y="14"/>
                    <a:pt x="547" y="14"/>
                  </a:cubicBezTo>
                  <a:cubicBezTo>
                    <a:pt x="594" y="233"/>
                    <a:pt x="594" y="233"/>
                    <a:pt x="594" y="233"/>
                  </a:cubicBezTo>
                  <a:lnTo>
                    <a:pt x="524" y="233"/>
                  </a:lnTo>
                  <a:close/>
                  <a:moveTo>
                    <a:pt x="344" y="300"/>
                  </a:moveTo>
                  <a:cubicBezTo>
                    <a:pt x="92" y="300"/>
                    <a:pt x="92" y="300"/>
                    <a:pt x="92" y="300"/>
                  </a:cubicBezTo>
                  <a:cubicBezTo>
                    <a:pt x="88" y="300"/>
                    <a:pt x="85" y="303"/>
                    <a:pt x="85" y="307"/>
                  </a:cubicBezTo>
                  <a:cubicBezTo>
                    <a:pt x="85" y="460"/>
                    <a:pt x="85" y="460"/>
                    <a:pt x="85" y="460"/>
                  </a:cubicBezTo>
                  <a:cubicBezTo>
                    <a:pt x="85" y="464"/>
                    <a:pt x="88" y="467"/>
                    <a:pt x="92" y="467"/>
                  </a:cubicBezTo>
                  <a:cubicBezTo>
                    <a:pt x="344" y="467"/>
                    <a:pt x="344" y="467"/>
                    <a:pt x="344" y="467"/>
                  </a:cubicBezTo>
                  <a:cubicBezTo>
                    <a:pt x="348" y="467"/>
                    <a:pt x="351" y="464"/>
                    <a:pt x="351" y="460"/>
                  </a:cubicBezTo>
                  <a:cubicBezTo>
                    <a:pt x="351" y="307"/>
                    <a:pt x="351" y="307"/>
                    <a:pt x="351" y="307"/>
                  </a:cubicBezTo>
                  <a:cubicBezTo>
                    <a:pt x="351" y="303"/>
                    <a:pt x="348" y="300"/>
                    <a:pt x="344" y="300"/>
                  </a:cubicBezTo>
                  <a:close/>
                  <a:moveTo>
                    <a:pt x="337" y="453"/>
                  </a:moveTo>
                  <a:cubicBezTo>
                    <a:pt x="99" y="453"/>
                    <a:pt x="99" y="453"/>
                    <a:pt x="99" y="453"/>
                  </a:cubicBezTo>
                  <a:cubicBezTo>
                    <a:pt x="99" y="314"/>
                    <a:pt x="99" y="314"/>
                    <a:pt x="99" y="314"/>
                  </a:cubicBezTo>
                  <a:cubicBezTo>
                    <a:pt x="337" y="314"/>
                    <a:pt x="337" y="314"/>
                    <a:pt x="337" y="314"/>
                  </a:cubicBezTo>
                  <a:lnTo>
                    <a:pt x="337" y="453"/>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grpSp>
        <p:nvGrpSpPr>
          <p:cNvPr id="13" name="Group 12"/>
          <p:cNvGrpSpPr/>
          <p:nvPr/>
        </p:nvGrpSpPr>
        <p:grpSpPr>
          <a:xfrm>
            <a:off x="10069853" y="3152574"/>
            <a:ext cx="1417320" cy="1417320"/>
            <a:chOff x="9894786" y="3188000"/>
            <a:chExt cx="1508760" cy="1508760"/>
          </a:xfrm>
        </p:grpSpPr>
        <p:sp>
          <p:nvSpPr>
            <p:cNvPr id="11" name="Oval 15"/>
            <p:cNvSpPr>
              <a:spLocks noChangeArrowheads="1"/>
            </p:cNvSpPr>
            <p:nvPr/>
          </p:nvSpPr>
          <p:spPr bwMode="auto">
            <a:xfrm>
              <a:off x="9894786" y="3188000"/>
              <a:ext cx="1508760" cy="1508760"/>
            </a:xfrm>
            <a:prstGeom prst="ellipse">
              <a:avLst/>
            </a:prstGeom>
            <a:solidFill>
              <a:srgbClr val="9F2C9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12" name="Freeform 34"/>
            <p:cNvSpPr>
              <a:spLocks noEditPoints="1"/>
            </p:cNvSpPr>
            <p:nvPr/>
          </p:nvSpPr>
          <p:spPr bwMode="auto">
            <a:xfrm>
              <a:off x="10179758" y="3373183"/>
              <a:ext cx="938816" cy="822960"/>
            </a:xfrm>
            <a:custGeom>
              <a:avLst/>
              <a:gdLst>
                <a:gd name="T0" fmla="*/ 419 w 486"/>
                <a:gd name="T1" fmla="*/ 279 h 364"/>
                <a:gd name="T2" fmla="*/ 390 w 486"/>
                <a:gd name="T3" fmla="*/ 171 h 364"/>
                <a:gd name="T4" fmla="*/ 363 w 486"/>
                <a:gd name="T5" fmla="*/ 279 h 364"/>
                <a:gd name="T6" fmla="*/ 295 w 486"/>
                <a:gd name="T7" fmla="*/ 359 h 364"/>
                <a:gd name="T8" fmla="*/ 481 w 486"/>
                <a:gd name="T9" fmla="*/ 364 h 364"/>
                <a:gd name="T10" fmla="*/ 434 w 486"/>
                <a:gd name="T11" fmla="*/ 312 h 364"/>
                <a:gd name="T12" fmla="*/ 390 w 486"/>
                <a:gd name="T13" fmla="*/ 181 h 364"/>
                <a:gd name="T14" fmla="*/ 390 w 486"/>
                <a:gd name="T15" fmla="*/ 283 h 364"/>
                <a:gd name="T16" fmla="*/ 305 w 486"/>
                <a:gd name="T17" fmla="*/ 355 h 364"/>
                <a:gd name="T18" fmla="*/ 351 w 486"/>
                <a:gd name="T19" fmla="*/ 320 h 364"/>
                <a:gd name="T20" fmla="*/ 390 w 486"/>
                <a:gd name="T21" fmla="*/ 292 h 364"/>
                <a:gd name="T22" fmla="*/ 431 w 486"/>
                <a:gd name="T23" fmla="*/ 321 h 364"/>
                <a:gd name="T24" fmla="*/ 476 w 486"/>
                <a:gd name="T25" fmla="*/ 355 h 364"/>
                <a:gd name="T26" fmla="*/ 322 w 486"/>
                <a:gd name="T27" fmla="*/ 216 h 364"/>
                <a:gd name="T28" fmla="*/ 327 w 486"/>
                <a:gd name="T29" fmla="*/ 215 h 364"/>
                <a:gd name="T30" fmla="*/ 321 w 486"/>
                <a:gd name="T31" fmla="*/ 177 h 364"/>
                <a:gd name="T32" fmla="*/ 297 w 486"/>
                <a:gd name="T33" fmla="*/ 37 h 364"/>
                <a:gd name="T34" fmla="*/ 204 w 486"/>
                <a:gd name="T35" fmla="*/ 0 h 364"/>
                <a:gd name="T36" fmla="*/ 171 w 486"/>
                <a:gd name="T37" fmla="*/ 137 h 364"/>
                <a:gd name="T38" fmla="*/ 154 w 486"/>
                <a:gd name="T39" fmla="*/ 189 h 364"/>
                <a:gd name="T40" fmla="*/ 208 w 486"/>
                <a:gd name="T41" fmla="*/ 143 h 364"/>
                <a:gd name="T42" fmla="*/ 289 w 486"/>
                <a:gd name="T43" fmla="*/ 179 h 364"/>
                <a:gd name="T44" fmla="*/ 293 w 486"/>
                <a:gd name="T45" fmla="*/ 170 h 364"/>
                <a:gd name="T46" fmla="*/ 227 w 486"/>
                <a:gd name="T47" fmla="*/ 130 h 364"/>
                <a:gd name="T48" fmla="*/ 205 w 486"/>
                <a:gd name="T49" fmla="*/ 133 h 364"/>
                <a:gd name="T50" fmla="*/ 200 w 486"/>
                <a:gd name="T51" fmla="*/ 139 h 364"/>
                <a:gd name="T52" fmla="*/ 181 w 486"/>
                <a:gd name="T53" fmla="*/ 134 h 364"/>
                <a:gd name="T54" fmla="*/ 178 w 486"/>
                <a:gd name="T55" fmla="*/ 129 h 364"/>
                <a:gd name="T56" fmla="*/ 204 w 486"/>
                <a:gd name="T57" fmla="*/ 9 h 364"/>
                <a:gd name="T58" fmla="*/ 276 w 486"/>
                <a:gd name="T59" fmla="*/ 49 h 364"/>
                <a:gd name="T60" fmla="*/ 369 w 486"/>
                <a:gd name="T61" fmla="*/ 108 h 364"/>
                <a:gd name="T62" fmla="*/ 311 w 486"/>
                <a:gd name="T63" fmla="*/ 173 h 364"/>
                <a:gd name="T64" fmla="*/ 297 w 486"/>
                <a:gd name="T65" fmla="*/ 173 h 364"/>
                <a:gd name="T66" fmla="*/ 139 w 486"/>
                <a:gd name="T67" fmla="*/ 312 h 364"/>
                <a:gd name="T68" fmla="*/ 142 w 486"/>
                <a:gd name="T69" fmla="*/ 232 h 364"/>
                <a:gd name="T70" fmla="*/ 49 w 486"/>
                <a:gd name="T71" fmla="*/ 232 h 364"/>
                <a:gd name="T72" fmla="*/ 54 w 486"/>
                <a:gd name="T73" fmla="*/ 311 h 364"/>
                <a:gd name="T74" fmla="*/ 5 w 486"/>
                <a:gd name="T75" fmla="*/ 364 h 364"/>
                <a:gd name="T76" fmla="*/ 191 w 486"/>
                <a:gd name="T77" fmla="*/ 359 h 364"/>
                <a:gd name="T78" fmla="*/ 59 w 486"/>
                <a:gd name="T79" fmla="*/ 232 h 364"/>
                <a:gd name="T80" fmla="*/ 132 w 486"/>
                <a:gd name="T81" fmla="*/ 232 h 364"/>
                <a:gd name="T82" fmla="*/ 59 w 486"/>
                <a:gd name="T83" fmla="*/ 232 h 364"/>
                <a:gd name="T84" fmla="*/ 56 w 486"/>
                <a:gd name="T85" fmla="*/ 320 h 364"/>
                <a:gd name="T86" fmla="*/ 77 w 486"/>
                <a:gd name="T87" fmla="*/ 286 h 364"/>
                <a:gd name="T88" fmla="*/ 115 w 486"/>
                <a:gd name="T89" fmla="*/ 286 h 364"/>
                <a:gd name="T90" fmla="*/ 137 w 486"/>
                <a:gd name="T91" fmla="*/ 321 h 364"/>
                <a:gd name="T92" fmla="*/ 10 w 486"/>
                <a:gd name="T93" fmla="*/ 3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6" h="364">
                  <a:moveTo>
                    <a:pt x="434" y="312"/>
                  </a:moveTo>
                  <a:cubicBezTo>
                    <a:pt x="423" y="309"/>
                    <a:pt x="419" y="290"/>
                    <a:pt x="419" y="279"/>
                  </a:cubicBezTo>
                  <a:cubicBezTo>
                    <a:pt x="429" y="267"/>
                    <a:pt x="437" y="250"/>
                    <a:pt x="437" y="232"/>
                  </a:cubicBezTo>
                  <a:cubicBezTo>
                    <a:pt x="437" y="195"/>
                    <a:pt x="419" y="171"/>
                    <a:pt x="390" y="171"/>
                  </a:cubicBezTo>
                  <a:cubicBezTo>
                    <a:pt x="362" y="171"/>
                    <a:pt x="344" y="195"/>
                    <a:pt x="344" y="232"/>
                  </a:cubicBezTo>
                  <a:cubicBezTo>
                    <a:pt x="344" y="251"/>
                    <a:pt x="352" y="268"/>
                    <a:pt x="363" y="279"/>
                  </a:cubicBezTo>
                  <a:cubicBezTo>
                    <a:pt x="362" y="293"/>
                    <a:pt x="358" y="308"/>
                    <a:pt x="348" y="311"/>
                  </a:cubicBezTo>
                  <a:cubicBezTo>
                    <a:pt x="304" y="320"/>
                    <a:pt x="295" y="342"/>
                    <a:pt x="295" y="359"/>
                  </a:cubicBezTo>
                  <a:cubicBezTo>
                    <a:pt x="295" y="362"/>
                    <a:pt x="297" y="364"/>
                    <a:pt x="300" y="364"/>
                  </a:cubicBezTo>
                  <a:cubicBezTo>
                    <a:pt x="481" y="364"/>
                    <a:pt x="481" y="364"/>
                    <a:pt x="481" y="364"/>
                  </a:cubicBezTo>
                  <a:cubicBezTo>
                    <a:pt x="483" y="364"/>
                    <a:pt x="486" y="362"/>
                    <a:pt x="486" y="359"/>
                  </a:cubicBezTo>
                  <a:cubicBezTo>
                    <a:pt x="486" y="343"/>
                    <a:pt x="477" y="321"/>
                    <a:pt x="434" y="312"/>
                  </a:cubicBezTo>
                  <a:close/>
                  <a:moveTo>
                    <a:pt x="354" y="232"/>
                  </a:moveTo>
                  <a:cubicBezTo>
                    <a:pt x="354" y="185"/>
                    <a:pt x="382" y="181"/>
                    <a:pt x="390" y="181"/>
                  </a:cubicBezTo>
                  <a:cubicBezTo>
                    <a:pt x="399" y="181"/>
                    <a:pt x="427" y="185"/>
                    <a:pt x="427" y="232"/>
                  </a:cubicBezTo>
                  <a:cubicBezTo>
                    <a:pt x="427" y="261"/>
                    <a:pt x="408" y="283"/>
                    <a:pt x="390" y="283"/>
                  </a:cubicBezTo>
                  <a:cubicBezTo>
                    <a:pt x="373" y="283"/>
                    <a:pt x="354" y="261"/>
                    <a:pt x="354" y="232"/>
                  </a:cubicBezTo>
                  <a:close/>
                  <a:moveTo>
                    <a:pt x="305" y="355"/>
                  </a:moveTo>
                  <a:cubicBezTo>
                    <a:pt x="307" y="338"/>
                    <a:pt x="323" y="326"/>
                    <a:pt x="351" y="320"/>
                  </a:cubicBezTo>
                  <a:cubicBezTo>
                    <a:pt x="351" y="320"/>
                    <a:pt x="351" y="320"/>
                    <a:pt x="351" y="320"/>
                  </a:cubicBezTo>
                  <a:cubicBezTo>
                    <a:pt x="364" y="316"/>
                    <a:pt x="370" y="301"/>
                    <a:pt x="372" y="286"/>
                  </a:cubicBezTo>
                  <a:cubicBezTo>
                    <a:pt x="377" y="290"/>
                    <a:pt x="384" y="292"/>
                    <a:pt x="390" y="292"/>
                  </a:cubicBezTo>
                  <a:cubicBezTo>
                    <a:pt x="397" y="292"/>
                    <a:pt x="404" y="290"/>
                    <a:pt x="410" y="286"/>
                  </a:cubicBezTo>
                  <a:cubicBezTo>
                    <a:pt x="412" y="302"/>
                    <a:pt x="418" y="317"/>
                    <a:pt x="431" y="321"/>
                  </a:cubicBezTo>
                  <a:cubicBezTo>
                    <a:pt x="431" y="321"/>
                    <a:pt x="431" y="321"/>
                    <a:pt x="432" y="321"/>
                  </a:cubicBezTo>
                  <a:cubicBezTo>
                    <a:pt x="459" y="326"/>
                    <a:pt x="474" y="338"/>
                    <a:pt x="476" y="355"/>
                  </a:cubicBezTo>
                  <a:lnTo>
                    <a:pt x="305" y="355"/>
                  </a:lnTo>
                  <a:close/>
                  <a:moveTo>
                    <a:pt x="322" y="216"/>
                  </a:moveTo>
                  <a:cubicBezTo>
                    <a:pt x="323" y="216"/>
                    <a:pt x="323" y="216"/>
                    <a:pt x="324" y="216"/>
                  </a:cubicBezTo>
                  <a:cubicBezTo>
                    <a:pt x="325" y="216"/>
                    <a:pt x="327" y="216"/>
                    <a:pt x="327" y="215"/>
                  </a:cubicBezTo>
                  <a:cubicBezTo>
                    <a:pt x="329" y="214"/>
                    <a:pt x="330" y="212"/>
                    <a:pt x="329" y="210"/>
                  </a:cubicBezTo>
                  <a:cubicBezTo>
                    <a:pt x="329" y="210"/>
                    <a:pt x="322" y="195"/>
                    <a:pt x="321" y="177"/>
                  </a:cubicBezTo>
                  <a:cubicBezTo>
                    <a:pt x="355" y="168"/>
                    <a:pt x="378" y="140"/>
                    <a:pt x="378" y="108"/>
                  </a:cubicBezTo>
                  <a:cubicBezTo>
                    <a:pt x="378" y="69"/>
                    <a:pt x="342" y="37"/>
                    <a:pt x="297" y="37"/>
                  </a:cubicBezTo>
                  <a:cubicBezTo>
                    <a:pt x="290" y="37"/>
                    <a:pt x="283" y="37"/>
                    <a:pt x="277" y="39"/>
                  </a:cubicBezTo>
                  <a:cubicBezTo>
                    <a:pt x="263" y="15"/>
                    <a:pt x="235" y="0"/>
                    <a:pt x="204" y="0"/>
                  </a:cubicBezTo>
                  <a:cubicBezTo>
                    <a:pt x="159" y="0"/>
                    <a:pt x="123" y="32"/>
                    <a:pt x="123" y="71"/>
                  </a:cubicBezTo>
                  <a:cubicBezTo>
                    <a:pt x="123" y="100"/>
                    <a:pt x="142" y="125"/>
                    <a:pt x="171" y="137"/>
                  </a:cubicBezTo>
                  <a:cubicBezTo>
                    <a:pt x="170" y="163"/>
                    <a:pt x="154" y="183"/>
                    <a:pt x="154" y="183"/>
                  </a:cubicBezTo>
                  <a:cubicBezTo>
                    <a:pt x="153" y="185"/>
                    <a:pt x="153" y="188"/>
                    <a:pt x="154" y="189"/>
                  </a:cubicBezTo>
                  <a:cubicBezTo>
                    <a:pt x="156" y="191"/>
                    <a:pt x="158" y="191"/>
                    <a:pt x="160" y="191"/>
                  </a:cubicBezTo>
                  <a:cubicBezTo>
                    <a:pt x="185" y="179"/>
                    <a:pt x="201" y="164"/>
                    <a:pt x="208" y="143"/>
                  </a:cubicBezTo>
                  <a:cubicBezTo>
                    <a:pt x="214" y="142"/>
                    <a:pt x="219" y="142"/>
                    <a:pt x="224" y="141"/>
                  </a:cubicBezTo>
                  <a:cubicBezTo>
                    <a:pt x="237" y="163"/>
                    <a:pt x="261" y="177"/>
                    <a:pt x="289" y="179"/>
                  </a:cubicBezTo>
                  <a:cubicBezTo>
                    <a:pt x="296" y="193"/>
                    <a:pt x="306" y="205"/>
                    <a:pt x="322" y="216"/>
                  </a:cubicBezTo>
                  <a:close/>
                  <a:moveTo>
                    <a:pt x="293" y="170"/>
                  </a:moveTo>
                  <a:cubicBezTo>
                    <a:pt x="266" y="169"/>
                    <a:pt x="242" y="155"/>
                    <a:pt x="231" y="133"/>
                  </a:cubicBezTo>
                  <a:cubicBezTo>
                    <a:pt x="230" y="131"/>
                    <a:pt x="228" y="130"/>
                    <a:pt x="227" y="130"/>
                  </a:cubicBezTo>
                  <a:cubicBezTo>
                    <a:pt x="226" y="130"/>
                    <a:pt x="226" y="130"/>
                    <a:pt x="225" y="131"/>
                  </a:cubicBezTo>
                  <a:cubicBezTo>
                    <a:pt x="219" y="132"/>
                    <a:pt x="212" y="133"/>
                    <a:pt x="205" y="133"/>
                  </a:cubicBezTo>
                  <a:cubicBezTo>
                    <a:pt x="202" y="133"/>
                    <a:pt x="201" y="135"/>
                    <a:pt x="200" y="137"/>
                  </a:cubicBezTo>
                  <a:cubicBezTo>
                    <a:pt x="200" y="138"/>
                    <a:pt x="200" y="138"/>
                    <a:pt x="200" y="139"/>
                  </a:cubicBezTo>
                  <a:cubicBezTo>
                    <a:pt x="195" y="154"/>
                    <a:pt x="185" y="165"/>
                    <a:pt x="170" y="175"/>
                  </a:cubicBezTo>
                  <a:cubicBezTo>
                    <a:pt x="175" y="165"/>
                    <a:pt x="180" y="150"/>
                    <a:pt x="181" y="134"/>
                  </a:cubicBezTo>
                  <a:cubicBezTo>
                    <a:pt x="181" y="134"/>
                    <a:pt x="181" y="134"/>
                    <a:pt x="181" y="134"/>
                  </a:cubicBezTo>
                  <a:cubicBezTo>
                    <a:pt x="181" y="132"/>
                    <a:pt x="180" y="130"/>
                    <a:pt x="178" y="129"/>
                  </a:cubicBezTo>
                  <a:cubicBezTo>
                    <a:pt x="150" y="120"/>
                    <a:pt x="132" y="97"/>
                    <a:pt x="132" y="71"/>
                  </a:cubicBezTo>
                  <a:cubicBezTo>
                    <a:pt x="132" y="37"/>
                    <a:pt x="164" y="9"/>
                    <a:pt x="204" y="9"/>
                  </a:cubicBezTo>
                  <a:cubicBezTo>
                    <a:pt x="233" y="9"/>
                    <a:pt x="259" y="24"/>
                    <a:pt x="270" y="47"/>
                  </a:cubicBezTo>
                  <a:cubicBezTo>
                    <a:pt x="271" y="48"/>
                    <a:pt x="273" y="49"/>
                    <a:pt x="276" y="49"/>
                  </a:cubicBezTo>
                  <a:cubicBezTo>
                    <a:pt x="282" y="47"/>
                    <a:pt x="290" y="46"/>
                    <a:pt x="297" y="46"/>
                  </a:cubicBezTo>
                  <a:cubicBezTo>
                    <a:pt x="337" y="46"/>
                    <a:pt x="369" y="74"/>
                    <a:pt x="369" y="108"/>
                  </a:cubicBezTo>
                  <a:cubicBezTo>
                    <a:pt x="369" y="137"/>
                    <a:pt x="347" y="162"/>
                    <a:pt x="315" y="169"/>
                  </a:cubicBezTo>
                  <a:cubicBezTo>
                    <a:pt x="313" y="169"/>
                    <a:pt x="311" y="171"/>
                    <a:pt x="311" y="173"/>
                  </a:cubicBezTo>
                  <a:cubicBezTo>
                    <a:pt x="311" y="183"/>
                    <a:pt x="313" y="191"/>
                    <a:pt x="315" y="198"/>
                  </a:cubicBezTo>
                  <a:cubicBezTo>
                    <a:pt x="306" y="190"/>
                    <a:pt x="301" y="182"/>
                    <a:pt x="297" y="173"/>
                  </a:cubicBezTo>
                  <a:cubicBezTo>
                    <a:pt x="296" y="171"/>
                    <a:pt x="295" y="170"/>
                    <a:pt x="293" y="170"/>
                  </a:cubicBezTo>
                  <a:close/>
                  <a:moveTo>
                    <a:pt x="139" y="312"/>
                  </a:moveTo>
                  <a:cubicBezTo>
                    <a:pt x="128" y="309"/>
                    <a:pt x="124" y="290"/>
                    <a:pt x="124" y="279"/>
                  </a:cubicBezTo>
                  <a:cubicBezTo>
                    <a:pt x="135" y="267"/>
                    <a:pt x="142" y="250"/>
                    <a:pt x="142" y="232"/>
                  </a:cubicBezTo>
                  <a:cubicBezTo>
                    <a:pt x="142" y="195"/>
                    <a:pt x="124" y="171"/>
                    <a:pt x="96" y="171"/>
                  </a:cubicBezTo>
                  <a:cubicBezTo>
                    <a:pt x="67" y="171"/>
                    <a:pt x="49" y="195"/>
                    <a:pt x="49" y="232"/>
                  </a:cubicBezTo>
                  <a:cubicBezTo>
                    <a:pt x="49" y="251"/>
                    <a:pt x="57" y="268"/>
                    <a:pt x="68" y="279"/>
                  </a:cubicBezTo>
                  <a:cubicBezTo>
                    <a:pt x="67" y="293"/>
                    <a:pt x="63" y="308"/>
                    <a:pt x="54" y="311"/>
                  </a:cubicBezTo>
                  <a:cubicBezTo>
                    <a:pt x="10" y="320"/>
                    <a:pt x="0" y="342"/>
                    <a:pt x="0" y="359"/>
                  </a:cubicBezTo>
                  <a:cubicBezTo>
                    <a:pt x="0" y="362"/>
                    <a:pt x="3" y="364"/>
                    <a:pt x="5" y="364"/>
                  </a:cubicBezTo>
                  <a:cubicBezTo>
                    <a:pt x="186" y="364"/>
                    <a:pt x="186" y="364"/>
                    <a:pt x="186" y="364"/>
                  </a:cubicBezTo>
                  <a:cubicBezTo>
                    <a:pt x="189" y="364"/>
                    <a:pt x="191" y="362"/>
                    <a:pt x="191" y="359"/>
                  </a:cubicBezTo>
                  <a:cubicBezTo>
                    <a:pt x="191" y="343"/>
                    <a:pt x="182" y="321"/>
                    <a:pt x="139" y="312"/>
                  </a:cubicBezTo>
                  <a:close/>
                  <a:moveTo>
                    <a:pt x="59" y="232"/>
                  </a:moveTo>
                  <a:cubicBezTo>
                    <a:pt x="59" y="185"/>
                    <a:pt x="87" y="181"/>
                    <a:pt x="96" y="181"/>
                  </a:cubicBezTo>
                  <a:cubicBezTo>
                    <a:pt x="104" y="181"/>
                    <a:pt x="132" y="185"/>
                    <a:pt x="132" y="232"/>
                  </a:cubicBezTo>
                  <a:cubicBezTo>
                    <a:pt x="132" y="261"/>
                    <a:pt x="113" y="283"/>
                    <a:pt x="96" y="283"/>
                  </a:cubicBezTo>
                  <a:cubicBezTo>
                    <a:pt x="78" y="283"/>
                    <a:pt x="59" y="261"/>
                    <a:pt x="59" y="232"/>
                  </a:cubicBezTo>
                  <a:close/>
                  <a:moveTo>
                    <a:pt x="10" y="355"/>
                  </a:moveTo>
                  <a:cubicBezTo>
                    <a:pt x="12" y="338"/>
                    <a:pt x="28" y="326"/>
                    <a:pt x="56" y="320"/>
                  </a:cubicBezTo>
                  <a:cubicBezTo>
                    <a:pt x="56" y="320"/>
                    <a:pt x="56" y="320"/>
                    <a:pt x="56" y="320"/>
                  </a:cubicBezTo>
                  <a:cubicBezTo>
                    <a:pt x="69" y="316"/>
                    <a:pt x="75" y="301"/>
                    <a:pt x="77" y="286"/>
                  </a:cubicBezTo>
                  <a:cubicBezTo>
                    <a:pt x="83" y="290"/>
                    <a:pt x="89" y="292"/>
                    <a:pt x="96" y="292"/>
                  </a:cubicBezTo>
                  <a:cubicBezTo>
                    <a:pt x="102" y="292"/>
                    <a:pt x="109" y="290"/>
                    <a:pt x="115" y="286"/>
                  </a:cubicBezTo>
                  <a:cubicBezTo>
                    <a:pt x="117" y="302"/>
                    <a:pt x="123" y="317"/>
                    <a:pt x="136" y="321"/>
                  </a:cubicBezTo>
                  <a:cubicBezTo>
                    <a:pt x="137" y="321"/>
                    <a:pt x="137" y="321"/>
                    <a:pt x="137" y="321"/>
                  </a:cubicBezTo>
                  <a:cubicBezTo>
                    <a:pt x="164" y="326"/>
                    <a:pt x="179" y="338"/>
                    <a:pt x="181" y="355"/>
                  </a:cubicBezTo>
                  <a:lnTo>
                    <a:pt x="10" y="355"/>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grpSp>
        <p:nvGrpSpPr>
          <p:cNvPr id="16" name="Group 15"/>
          <p:cNvGrpSpPr/>
          <p:nvPr/>
        </p:nvGrpSpPr>
        <p:grpSpPr>
          <a:xfrm>
            <a:off x="10069853" y="4668426"/>
            <a:ext cx="1417320" cy="1417320"/>
            <a:chOff x="10130995" y="4668426"/>
            <a:chExt cx="1417320" cy="1417320"/>
          </a:xfrm>
        </p:grpSpPr>
        <p:sp>
          <p:nvSpPr>
            <p:cNvPr id="14" name="Oval 15"/>
            <p:cNvSpPr>
              <a:spLocks noChangeArrowheads="1"/>
            </p:cNvSpPr>
            <p:nvPr/>
          </p:nvSpPr>
          <p:spPr bwMode="auto">
            <a:xfrm>
              <a:off x="10130995" y="4668426"/>
              <a:ext cx="1417320" cy="1417320"/>
            </a:xfrm>
            <a:prstGeom prst="ellipse">
              <a:avLst/>
            </a:prstGeom>
            <a:solidFill>
              <a:srgbClr val="9F2C9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15" name="Freeform 25"/>
            <p:cNvSpPr>
              <a:spLocks noEditPoints="1"/>
            </p:cNvSpPr>
            <p:nvPr/>
          </p:nvSpPr>
          <p:spPr bwMode="auto">
            <a:xfrm>
              <a:off x="10405335" y="5052737"/>
              <a:ext cx="837065" cy="685453"/>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81020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Credit Union Benefits </a:t>
            </a:r>
          </a:p>
        </p:txBody>
      </p:sp>
      <p:grpSp>
        <p:nvGrpSpPr>
          <p:cNvPr id="3" name="Group 2"/>
          <p:cNvGrpSpPr/>
          <p:nvPr/>
        </p:nvGrpSpPr>
        <p:grpSpPr>
          <a:xfrm>
            <a:off x="1438274" y="1393032"/>
            <a:ext cx="10010775" cy="864234"/>
            <a:chOff x="1438275" y="1393032"/>
            <a:chExt cx="10010775" cy="864234"/>
          </a:xfrm>
        </p:grpSpPr>
        <p:sp>
          <p:nvSpPr>
            <p:cNvPr id="11" name="Isosceles Triangle 10"/>
            <p:cNvSpPr/>
            <p:nvPr/>
          </p:nvSpPr>
          <p:spPr>
            <a:xfrm rot="5400000">
              <a:off x="1965608" y="1522651"/>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59743" y="1393032"/>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Drive Membership Growth</a:t>
              </a:r>
            </a:p>
          </p:txBody>
        </p:sp>
        <p:sp>
          <p:nvSpPr>
            <p:cNvPr id="8" name="Rectangle 7"/>
            <p:cNvSpPr/>
            <p:nvPr/>
          </p:nvSpPr>
          <p:spPr>
            <a:xfrm>
              <a:off x="2659743" y="1843569"/>
              <a:ext cx="8789306" cy="340601"/>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AR and VR appeals to younger generations of new customers</a:t>
              </a:r>
            </a:p>
          </p:txBody>
        </p:sp>
        <p:sp>
          <p:nvSpPr>
            <p:cNvPr id="12" name="Oval 11"/>
            <p:cNvSpPr/>
            <p:nvPr/>
          </p:nvSpPr>
          <p:spPr>
            <a:xfrm>
              <a:off x="1438275" y="1400016"/>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1</a:t>
              </a:r>
            </a:p>
          </p:txBody>
        </p:sp>
      </p:grpSp>
      <p:grpSp>
        <p:nvGrpSpPr>
          <p:cNvPr id="4" name="Group 3"/>
          <p:cNvGrpSpPr/>
          <p:nvPr/>
        </p:nvGrpSpPr>
        <p:grpSpPr>
          <a:xfrm>
            <a:off x="1438274" y="2327151"/>
            <a:ext cx="10010775" cy="1330705"/>
            <a:chOff x="1438275" y="2560958"/>
            <a:chExt cx="10010775" cy="1330705"/>
          </a:xfrm>
        </p:grpSpPr>
        <p:sp>
          <p:nvSpPr>
            <p:cNvPr id="15" name="Isosceles Triangle 14"/>
            <p:cNvSpPr/>
            <p:nvPr/>
          </p:nvSpPr>
          <p:spPr>
            <a:xfrm rot="5400000">
              <a:off x="1965608" y="2690577"/>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59743" y="2560958"/>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Data Visualization</a:t>
              </a:r>
            </a:p>
          </p:txBody>
        </p:sp>
        <p:sp>
          <p:nvSpPr>
            <p:cNvPr id="17" name="Rectangle 16"/>
            <p:cNvSpPr/>
            <p:nvPr/>
          </p:nvSpPr>
          <p:spPr>
            <a:xfrm>
              <a:off x="2659743" y="3011495"/>
              <a:ext cx="8789306" cy="880168"/>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Help cross-selling opportunities</a:t>
              </a:r>
            </a:p>
            <a:p>
              <a:pPr marL="914400" lvl="1" indent="-514350">
                <a:buFont typeface="Wingdings" panose="05000000000000000000" pitchFamily="2" charset="2"/>
                <a:buChar char="§"/>
              </a:pPr>
              <a:r>
                <a:rPr lang="en-US" dirty="0"/>
                <a:t>Provide educational opportunities (ex: seminars)</a:t>
              </a:r>
            </a:p>
            <a:p>
              <a:pPr marL="914400" lvl="1" indent="-514350">
                <a:buFont typeface="Wingdings" panose="05000000000000000000" pitchFamily="2" charset="2"/>
                <a:buChar char="§"/>
              </a:pPr>
              <a:r>
                <a:rPr lang="en-US" dirty="0"/>
                <a:t>Close the experience gap</a:t>
              </a:r>
            </a:p>
          </p:txBody>
        </p:sp>
        <p:sp>
          <p:nvSpPr>
            <p:cNvPr id="18" name="Oval 17"/>
            <p:cNvSpPr/>
            <p:nvPr/>
          </p:nvSpPr>
          <p:spPr>
            <a:xfrm>
              <a:off x="1438275" y="2567942"/>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2</a:t>
              </a:r>
            </a:p>
          </p:txBody>
        </p:sp>
      </p:grpSp>
      <p:grpSp>
        <p:nvGrpSpPr>
          <p:cNvPr id="7" name="Group 6"/>
          <p:cNvGrpSpPr/>
          <p:nvPr/>
        </p:nvGrpSpPr>
        <p:grpSpPr>
          <a:xfrm>
            <a:off x="1438274" y="3727741"/>
            <a:ext cx="10010775" cy="1378725"/>
            <a:chOff x="1438274" y="3597280"/>
            <a:chExt cx="10010775" cy="1378725"/>
          </a:xfrm>
        </p:grpSpPr>
        <p:sp>
          <p:nvSpPr>
            <p:cNvPr id="19" name="Isosceles Triangle 18"/>
            <p:cNvSpPr/>
            <p:nvPr/>
          </p:nvSpPr>
          <p:spPr>
            <a:xfrm rot="5400000">
              <a:off x="1965607" y="3726899"/>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59742" y="3597280"/>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Employee Engagement </a:t>
              </a:r>
            </a:p>
          </p:txBody>
        </p:sp>
        <p:sp>
          <p:nvSpPr>
            <p:cNvPr id="21" name="Rectangle 20"/>
            <p:cNvSpPr/>
            <p:nvPr/>
          </p:nvSpPr>
          <p:spPr>
            <a:xfrm>
              <a:off x="2659742" y="4047817"/>
              <a:ext cx="8789306" cy="928188"/>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Reduce employee turnover through efficient training/calibration sessions</a:t>
              </a:r>
            </a:p>
            <a:p>
              <a:pPr marL="914400" lvl="1" indent="-514350">
                <a:buFont typeface="Wingdings" panose="05000000000000000000" pitchFamily="2" charset="2"/>
                <a:buChar char="§"/>
              </a:pPr>
              <a:r>
                <a:rPr lang="en-US" dirty="0"/>
                <a:t>Enhance recruitment strategies</a:t>
              </a:r>
            </a:p>
            <a:p>
              <a:pPr marL="914400" lvl="1" indent="-514350">
                <a:buFont typeface="Wingdings" panose="05000000000000000000" pitchFamily="2" charset="2"/>
                <a:buChar char="§"/>
              </a:pPr>
              <a:r>
                <a:rPr lang="en-US" dirty="0"/>
                <a:t>Conduct companywide training on product/service and robbery training</a:t>
              </a:r>
            </a:p>
          </p:txBody>
        </p:sp>
        <p:sp>
          <p:nvSpPr>
            <p:cNvPr id="22" name="Oval 21"/>
            <p:cNvSpPr/>
            <p:nvPr/>
          </p:nvSpPr>
          <p:spPr>
            <a:xfrm>
              <a:off x="1438274" y="3604264"/>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3</a:t>
              </a:r>
            </a:p>
          </p:txBody>
        </p:sp>
      </p:grpSp>
      <p:grpSp>
        <p:nvGrpSpPr>
          <p:cNvPr id="10" name="Group 9"/>
          <p:cNvGrpSpPr/>
          <p:nvPr/>
        </p:nvGrpSpPr>
        <p:grpSpPr>
          <a:xfrm>
            <a:off x="1438274" y="5176352"/>
            <a:ext cx="10010775" cy="1037034"/>
            <a:chOff x="1438275" y="4774016"/>
            <a:chExt cx="10010775" cy="1037034"/>
          </a:xfrm>
        </p:grpSpPr>
        <p:sp>
          <p:nvSpPr>
            <p:cNvPr id="23" name="Isosceles Triangle 22"/>
            <p:cNvSpPr/>
            <p:nvPr/>
          </p:nvSpPr>
          <p:spPr>
            <a:xfrm rot="5400000">
              <a:off x="1965608" y="4903635"/>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659743" y="4774016"/>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Reduced Need for Brick and Mortar</a:t>
              </a:r>
            </a:p>
          </p:txBody>
        </p:sp>
        <p:sp>
          <p:nvSpPr>
            <p:cNvPr id="25" name="Rectangle 24"/>
            <p:cNvSpPr/>
            <p:nvPr/>
          </p:nvSpPr>
          <p:spPr>
            <a:xfrm>
              <a:off x="2659743" y="5224553"/>
              <a:ext cx="8789306" cy="586497"/>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Address rural communities</a:t>
              </a:r>
            </a:p>
            <a:p>
              <a:pPr marL="914400" lvl="1" indent="-514350">
                <a:buFont typeface="Wingdings" panose="05000000000000000000" pitchFamily="2" charset="2"/>
                <a:buChar char="§"/>
              </a:pPr>
              <a:r>
                <a:rPr lang="en-US" dirty="0"/>
                <a:t>Provide a safer environment for members</a:t>
              </a:r>
            </a:p>
          </p:txBody>
        </p:sp>
        <p:sp>
          <p:nvSpPr>
            <p:cNvPr id="26" name="Oval 25"/>
            <p:cNvSpPr/>
            <p:nvPr/>
          </p:nvSpPr>
          <p:spPr>
            <a:xfrm>
              <a:off x="1438275" y="4781000"/>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4</a:t>
              </a:r>
            </a:p>
          </p:txBody>
        </p:sp>
      </p:grpSp>
    </p:spTree>
    <p:extLst>
      <p:ext uri="{BB962C8B-B14F-4D97-AF65-F5344CB8AC3E}">
        <p14:creationId xmlns:p14="http://schemas.microsoft.com/office/powerpoint/2010/main" val="2765632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Member Benefits</a:t>
            </a:r>
          </a:p>
        </p:txBody>
      </p:sp>
      <p:grpSp>
        <p:nvGrpSpPr>
          <p:cNvPr id="3" name="Group 2"/>
          <p:cNvGrpSpPr/>
          <p:nvPr/>
        </p:nvGrpSpPr>
        <p:grpSpPr>
          <a:xfrm>
            <a:off x="1438274" y="1393032"/>
            <a:ext cx="10010775" cy="1015213"/>
            <a:chOff x="1438275" y="1393032"/>
            <a:chExt cx="10010775" cy="1015213"/>
          </a:xfrm>
        </p:grpSpPr>
        <p:sp>
          <p:nvSpPr>
            <p:cNvPr id="11" name="Isosceles Triangle 10"/>
            <p:cNvSpPr/>
            <p:nvPr/>
          </p:nvSpPr>
          <p:spPr>
            <a:xfrm rot="5400000">
              <a:off x="1965608" y="1522651"/>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59743" y="1393032"/>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Accessibility  </a:t>
              </a:r>
            </a:p>
          </p:txBody>
        </p:sp>
        <p:sp>
          <p:nvSpPr>
            <p:cNvPr id="8" name="Rectangle 7"/>
            <p:cNvSpPr/>
            <p:nvPr/>
          </p:nvSpPr>
          <p:spPr>
            <a:xfrm>
              <a:off x="2659743" y="1856606"/>
              <a:ext cx="8789306" cy="551639"/>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24/7 access</a:t>
              </a:r>
            </a:p>
            <a:p>
              <a:pPr marL="914400" lvl="1" indent="-514350">
                <a:buFont typeface="Wingdings" panose="05000000000000000000" pitchFamily="2" charset="2"/>
                <a:buChar char="§"/>
              </a:pPr>
              <a:r>
                <a:rPr lang="en-US" dirty="0"/>
                <a:t>Enables ATM locators </a:t>
              </a:r>
            </a:p>
          </p:txBody>
        </p:sp>
        <p:sp>
          <p:nvSpPr>
            <p:cNvPr id="12" name="Oval 11"/>
            <p:cNvSpPr/>
            <p:nvPr/>
          </p:nvSpPr>
          <p:spPr>
            <a:xfrm>
              <a:off x="1438275" y="1400016"/>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1</a:t>
              </a:r>
            </a:p>
          </p:txBody>
        </p:sp>
      </p:grpSp>
      <p:grpSp>
        <p:nvGrpSpPr>
          <p:cNvPr id="4" name="Group 3"/>
          <p:cNvGrpSpPr/>
          <p:nvPr/>
        </p:nvGrpSpPr>
        <p:grpSpPr>
          <a:xfrm>
            <a:off x="1438274" y="2616039"/>
            <a:ext cx="10010775" cy="1030787"/>
            <a:chOff x="1438275" y="2560958"/>
            <a:chExt cx="10010775" cy="1030787"/>
          </a:xfrm>
        </p:grpSpPr>
        <p:sp>
          <p:nvSpPr>
            <p:cNvPr id="15" name="Isosceles Triangle 14"/>
            <p:cNvSpPr/>
            <p:nvPr/>
          </p:nvSpPr>
          <p:spPr>
            <a:xfrm rot="5400000">
              <a:off x="1965608" y="2690577"/>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59743" y="2560958"/>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Fun Experience </a:t>
              </a:r>
            </a:p>
          </p:txBody>
        </p:sp>
        <p:sp>
          <p:nvSpPr>
            <p:cNvPr id="17" name="Rectangle 16"/>
            <p:cNvSpPr/>
            <p:nvPr/>
          </p:nvSpPr>
          <p:spPr>
            <a:xfrm>
              <a:off x="2659743" y="3011495"/>
              <a:ext cx="8789306" cy="580250"/>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Find deals at retail partners </a:t>
              </a:r>
            </a:p>
            <a:p>
              <a:pPr marL="914400" lvl="1" indent="-514350">
                <a:buFont typeface="Wingdings" panose="05000000000000000000" pitchFamily="2" charset="2"/>
                <a:buChar char="§"/>
              </a:pPr>
              <a:r>
                <a:rPr lang="en-US" dirty="0"/>
                <a:t>Transform a Member’s home into a branch</a:t>
              </a:r>
            </a:p>
          </p:txBody>
        </p:sp>
        <p:sp>
          <p:nvSpPr>
            <p:cNvPr id="18" name="Oval 17"/>
            <p:cNvSpPr/>
            <p:nvPr/>
          </p:nvSpPr>
          <p:spPr>
            <a:xfrm>
              <a:off x="1438275" y="2567942"/>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2</a:t>
              </a:r>
            </a:p>
          </p:txBody>
        </p:sp>
      </p:grpSp>
      <p:grpSp>
        <p:nvGrpSpPr>
          <p:cNvPr id="7" name="Group 6"/>
          <p:cNvGrpSpPr/>
          <p:nvPr/>
        </p:nvGrpSpPr>
        <p:grpSpPr>
          <a:xfrm>
            <a:off x="1438274" y="3854620"/>
            <a:ext cx="10010775" cy="1299465"/>
            <a:chOff x="1438274" y="3597280"/>
            <a:chExt cx="10010775" cy="1299465"/>
          </a:xfrm>
        </p:grpSpPr>
        <p:sp>
          <p:nvSpPr>
            <p:cNvPr id="19" name="Isosceles Triangle 18"/>
            <p:cNvSpPr/>
            <p:nvPr/>
          </p:nvSpPr>
          <p:spPr>
            <a:xfrm rot="5400000">
              <a:off x="1965607" y="3726899"/>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59742" y="3597280"/>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Increased Engagement </a:t>
              </a:r>
            </a:p>
          </p:txBody>
        </p:sp>
        <p:sp>
          <p:nvSpPr>
            <p:cNvPr id="21" name="Rectangle 20"/>
            <p:cNvSpPr/>
            <p:nvPr/>
          </p:nvSpPr>
          <p:spPr>
            <a:xfrm>
              <a:off x="2659742" y="4047817"/>
              <a:ext cx="8789306" cy="848928"/>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Gamification with financial education</a:t>
              </a:r>
            </a:p>
            <a:p>
              <a:pPr marL="914400" lvl="1" indent="-514350">
                <a:buFont typeface="Wingdings" panose="05000000000000000000" pitchFamily="2" charset="2"/>
                <a:buChar char="§"/>
              </a:pPr>
              <a:r>
                <a:rPr lang="en-US" dirty="0"/>
                <a:t>Engage new Members through community events</a:t>
              </a:r>
            </a:p>
            <a:p>
              <a:pPr marL="914400" lvl="1" indent="-514350">
                <a:buFont typeface="Wingdings" panose="05000000000000000000" pitchFamily="2" charset="2"/>
                <a:buChar char="§"/>
              </a:pPr>
              <a:r>
                <a:rPr lang="en-US" dirty="0"/>
                <a:t>Google Cardboard to engage members/community</a:t>
              </a:r>
            </a:p>
          </p:txBody>
        </p:sp>
        <p:sp>
          <p:nvSpPr>
            <p:cNvPr id="22" name="Oval 21"/>
            <p:cNvSpPr/>
            <p:nvPr/>
          </p:nvSpPr>
          <p:spPr>
            <a:xfrm>
              <a:off x="1438274" y="3604264"/>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3</a:t>
              </a:r>
            </a:p>
          </p:txBody>
        </p:sp>
      </p:grpSp>
      <p:grpSp>
        <p:nvGrpSpPr>
          <p:cNvPr id="10" name="Group 9"/>
          <p:cNvGrpSpPr/>
          <p:nvPr/>
        </p:nvGrpSpPr>
        <p:grpSpPr>
          <a:xfrm>
            <a:off x="1438274" y="5361880"/>
            <a:ext cx="10010775" cy="1037034"/>
            <a:chOff x="1438275" y="4774016"/>
            <a:chExt cx="10010775" cy="1037034"/>
          </a:xfrm>
        </p:grpSpPr>
        <p:sp>
          <p:nvSpPr>
            <p:cNvPr id="23" name="Isosceles Triangle 22"/>
            <p:cNvSpPr/>
            <p:nvPr/>
          </p:nvSpPr>
          <p:spPr>
            <a:xfrm rot="5400000">
              <a:off x="1965608" y="4903635"/>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659743" y="4774016"/>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Brand Awareness </a:t>
              </a:r>
            </a:p>
          </p:txBody>
        </p:sp>
        <p:sp>
          <p:nvSpPr>
            <p:cNvPr id="25" name="Rectangle 24"/>
            <p:cNvSpPr/>
            <p:nvPr/>
          </p:nvSpPr>
          <p:spPr>
            <a:xfrm>
              <a:off x="2659743" y="5224553"/>
              <a:ext cx="8789306" cy="586497"/>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Create a unique brand and enhance Member awareness</a:t>
              </a:r>
            </a:p>
          </p:txBody>
        </p:sp>
        <p:sp>
          <p:nvSpPr>
            <p:cNvPr id="26" name="Oval 25"/>
            <p:cNvSpPr/>
            <p:nvPr/>
          </p:nvSpPr>
          <p:spPr>
            <a:xfrm>
              <a:off x="1438275" y="4781000"/>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4</a:t>
              </a:r>
            </a:p>
          </p:txBody>
        </p:sp>
      </p:grpSp>
    </p:spTree>
    <p:extLst>
      <p:ext uri="{BB962C8B-B14F-4D97-AF65-F5344CB8AC3E}">
        <p14:creationId xmlns:p14="http://schemas.microsoft.com/office/powerpoint/2010/main" val="146724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71575" y="274638"/>
            <a:ext cx="10791825" cy="581497"/>
          </a:xfrm>
        </p:spPr>
        <p:txBody>
          <a:bodyPr/>
          <a:lstStyle/>
          <a:p>
            <a:r>
              <a:rPr lang="en-US" sz="3600" dirty="0">
                <a:solidFill>
                  <a:srgbClr val="4DC05F"/>
                </a:solidFill>
              </a:rPr>
              <a:t>How?  Through Augmented/Virtual Reality</a:t>
            </a:r>
          </a:p>
        </p:txBody>
      </p:sp>
      <p:sp>
        <p:nvSpPr>
          <p:cNvPr id="16" name="Rectangle 15"/>
          <p:cNvSpPr/>
          <p:nvPr/>
        </p:nvSpPr>
        <p:spPr>
          <a:xfrm>
            <a:off x="626567" y="1091890"/>
            <a:ext cx="5029200" cy="5029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9" name="TextBox 8"/>
          <p:cNvSpPr txBox="1"/>
          <p:nvPr/>
        </p:nvSpPr>
        <p:spPr>
          <a:xfrm>
            <a:off x="626567" y="1131189"/>
            <a:ext cx="5029200" cy="4832092"/>
          </a:xfrm>
          <a:prstGeom prst="rect">
            <a:avLst/>
          </a:prstGeom>
          <a:noFill/>
        </p:spPr>
        <p:txBody>
          <a:bodyPr wrap="square" rtlCol="0">
            <a:spAutoFit/>
          </a:bodyPr>
          <a:lstStyle/>
          <a:p>
            <a:pPr algn="ctr"/>
            <a:r>
              <a:rPr lang="en-US" sz="2800" b="1" dirty="0">
                <a:solidFill>
                  <a:srgbClr val="9F2C93"/>
                </a:solidFill>
              </a:rPr>
              <a:t>Augmented Reality (AR) </a:t>
            </a:r>
            <a:br>
              <a:rPr lang="en-US" sz="2000" b="1" dirty="0">
                <a:solidFill>
                  <a:srgbClr val="9F2C93"/>
                </a:solidFill>
              </a:rPr>
            </a:br>
            <a:r>
              <a:rPr lang="en-US" sz="2000" b="1" dirty="0"/>
              <a:t>O</a:t>
            </a:r>
            <a:r>
              <a:rPr lang="en-US" sz="2000" b="1" dirty="0">
                <a:solidFill>
                  <a:srgbClr val="000000"/>
                </a:solidFill>
              </a:rPr>
              <a:t>verlays virtual objects onto the real-world</a:t>
            </a:r>
          </a:p>
          <a:p>
            <a:pPr algn="ctr"/>
            <a:endParaRPr lang="en-US" sz="2000" b="1" dirty="0">
              <a:solidFill>
                <a:srgbClr val="000000"/>
              </a:solidFill>
            </a:endParaRPr>
          </a:p>
          <a:p>
            <a:pPr algn="ctr"/>
            <a:endParaRPr lang="en-US" sz="2000" b="1" dirty="0">
              <a:solidFill>
                <a:srgbClr val="000000"/>
              </a:solidFill>
            </a:endParaRPr>
          </a:p>
          <a:p>
            <a:pPr marL="380905" indent="-380905">
              <a:buFont typeface="Arial" panose="020B0604020202020204" pitchFamily="34" charset="0"/>
              <a:buChar char="•"/>
            </a:pPr>
            <a:r>
              <a:rPr lang="en-US" sz="2000" dirty="0">
                <a:solidFill>
                  <a:srgbClr val="000000"/>
                </a:solidFill>
              </a:rPr>
              <a:t>Users interact with the real world while digital content is added to it</a:t>
            </a:r>
            <a:br>
              <a:rPr lang="en-US" sz="2000" dirty="0">
                <a:solidFill>
                  <a:srgbClr val="000000"/>
                </a:solidFill>
              </a:rPr>
            </a:br>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pPr algn="ctr"/>
            <a:r>
              <a:rPr lang="en-US" sz="2000" i="1" dirty="0">
                <a:solidFill>
                  <a:srgbClr val="000000"/>
                </a:solidFill>
              </a:rPr>
              <a:t>Example: </a:t>
            </a:r>
            <a:r>
              <a:rPr lang="en-US" sz="2000" i="1" dirty="0" err="1">
                <a:solidFill>
                  <a:srgbClr val="000000"/>
                </a:solidFill>
              </a:rPr>
              <a:t>SnapChat</a:t>
            </a:r>
            <a:r>
              <a:rPr lang="en-US" sz="2000" i="1" dirty="0">
                <a:solidFill>
                  <a:srgbClr val="000000"/>
                </a:solidFill>
              </a:rPr>
              <a:t>, </a:t>
            </a:r>
            <a:r>
              <a:rPr lang="en-US" sz="2000" i="1" dirty="0" err="1">
                <a:solidFill>
                  <a:srgbClr val="000000"/>
                </a:solidFill>
              </a:rPr>
              <a:t>Pokemon</a:t>
            </a:r>
            <a:r>
              <a:rPr lang="en-US" sz="2000" i="1" dirty="0">
                <a:solidFill>
                  <a:srgbClr val="000000"/>
                </a:solidFill>
              </a:rPr>
              <a:t> Go, IKEA, </a:t>
            </a:r>
            <a:r>
              <a:rPr lang="en-US" sz="2000" i="1" dirty="0" err="1">
                <a:solidFill>
                  <a:srgbClr val="000000"/>
                </a:solidFill>
              </a:rPr>
              <a:t>etc</a:t>
            </a:r>
            <a:r>
              <a:rPr lang="en-US" sz="2000" i="1" dirty="0">
                <a:solidFill>
                  <a:srgbClr val="000000"/>
                </a:solidFill>
              </a:rPr>
              <a:t> </a:t>
            </a:r>
          </a:p>
        </p:txBody>
      </p:sp>
      <p:grpSp>
        <p:nvGrpSpPr>
          <p:cNvPr id="3" name="Group 2"/>
          <p:cNvGrpSpPr/>
          <p:nvPr/>
        </p:nvGrpSpPr>
        <p:grpSpPr>
          <a:xfrm>
            <a:off x="6324600" y="1091889"/>
            <a:ext cx="5029200" cy="5057356"/>
            <a:chOff x="6687617" y="-406922"/>
            <a:chExt cx="5150009" cy="4584743"/>
          </a:xfrm>
        </p:grpSpPr>
        <p:sp>
          <p:nvSpPr>
            <p:cNvPr id="15" name="Rectangle 14"/>
            <p:cNvSpPr/>
            <p:nvPr/>
          </p:nvSpPr>
          <p:spPr>
            <a:xfrm>
              <a:off x="6687617" y="-406922"/>
              <a:ext cx="5150009" cy="458474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8" name="TextBox 7"/>
            <p:cNvSpPr txBox="1"/>
            <p:nvPr/>
          </p:nvSpPr>
          <p:spPr>
            <a:xfrm>
              <a:off x="6687617" y="-374081"/>
              <a:ext cx="5150009" cy="4380530"/>
            </a:xfrm>
            <a:prstGeom prst="rect">
              <a:avLst/>
            </a:prstGeom>
            <a:noFill/>
          </p:spPr>
          <p:txBody>
            <a:bodyPr wrap="square" rtlCol="0">
              <a:spAutoFit/>
            </a:bodyPr>
            <a:lstStyle/>
            <a:p>
              <a:pPr algn="ctr"/>
              <a:r>
                <a:rPr lang="en-US" sz="2800" b="1" dirty="0">
                  <a:solidFill>
                    <a:srgbClr val="EF6E35"/>
                  </a:solidFill>
                </a:rPr>
                <a:t>Virtual Reality (VR) </a:t>
              </a:r>
              <a:br>
                <a:rPr lang="en-US" sz="2000" b="1" dirty="0">
                  <a:solidFill>
                    <a:srgbClr val="EF6E35"/>
                  </a:solidFill>
                </a:rPr>
              </a:br>
              <a:r>
                <a:rPr lang="en-US" sz="2000" b="1" dirty="0"/>
                <a:t>I</a:t>
              </a:r>
              <a:r>
                <a:rPr lang="en-US" sz="2000" b="1" dirty="0">
                  <a:solidFill>
                    <a:srgbClr val="000000"/>
                  </a:solidFill>
                </a:rPr>
                <a:t>mmersive experience into an artificial digital environment</a:t>
              </a:r>
            </a:p>
            <a:p>
              <a:pPr marL="380905" indent="-380905">
                <a:buFont typeface="Arial" panose="020B0604020202020204" pitchFamily="34" charset="0"/>
                <a:buChar char="•"/>
              </a:pPr>
              <a:endParaRPr lang="en-US" sz="2000" dirty="0">
                <a:solidFill>
                  <a:srgbClr val="000000"/>
                </a:solidFill>
              </a:endParaRPr>
            </a:p>
            <a:p>
              <a:pPr marL="380905" indent="-380905">
                <a:buFont typeface="Arial" panose="020B0604020202020204" pitchFamily="34" charset="0"/>
                <a:buChar char="•"/>
              </a:pPr>
              <a:r>
                <a:rPr lang="en-US" sz="2000" dirty="0">
                  <a:solidFill>
                    <a:srgbClr val="000000"/>
                  </a:solidFill>
                </a:rPr>
                <a:t>Advanced VR allows users to move and interact in the environment</a:t>
              </a:r>
            </a:p>
            <a:p>
              <a:pPr algn="ctr"/>
              <a:endParaRPr lang="en-US" sz="2000" i="1" dirty="0">
                <a:solidFill>
                  <a:srgbClr val="000000"/>
                </a:solidFill>
              </a:endParaRPr>
            </a:p>
            <a:p>
              <a:pPr algn="ctr"/>
              <a:endParaRPr lang="en-US" sz="2000" i="1" dirty="0">
                <a:solidFill>
                  <a:srgbClr val="000000"/>
                </a:solidFill>
              </a:endParaRPr>
            </a:p>
            <a:p>
              <a:pPr algn="ctr"/>
              <a:endParaRPr lang="en-US" sz="2000" i="1" dirty="0">
                <a:solidFill>
                  <a:srgbClr val="000000"/>
                </a:solidFill>
              </a:endParaRPr>
            </a:p>
            <a:p>
              <a:pPr algn="ctr"/>
              <a:endParaRPr lang="en-US" sz="2000" i="1" dirty="0">
                <a:solidFill>
                  <a:srgbClr val="000000"/>
                </a:solidFill>
              </a:endParaRPr>
            </a:p>
            <a:p>
              <a:pPr algn="ctr"/>
              <a:br>
                <a:rPr lang="en-US" sz="2000" i="1" dirty="0">
                  <a:solidFill>
                    <a:srgbClr val="000000"/>
                  </a:solidFill>
                </a:rPr>
              </a:br>
              <a:br>
                <a:rPr lang="en-US" sz="2000" i="1" dirty="0">
                  <a:solidFill>
                    <a:srgbClr val="000000"/>
                  </a:solidFill>
                </a:rPr>
              </a:br>
              <a:br>
                <a:rPr lang="en-US" sz="2000" i="1" dirty="0">
                  <a:solidFill>
                    <a:srgbClr val="000000"/>
                  </a:solidFill>
                </a:rPr>
              </a:br>
              <a:br>
                <a:rPr lang="en-US" sz="2000" i="1" dirty="0">
                  <a:solidFill>
                    <a:srgbClr val="000000"/>
                  </a:solidFill>
                </a:rPr>
              </a:br>
              <a:r>
                <a:rPr lang="en-US" sz="2000" i="1" dirty="0">
                  <a:solidFill>
                    <a:srgbClr val="000000"/>
                  </a:solidFill>
                </a:rPr>
                <a:t>Example: Movie - Ready Player One</a:t>
              </a:r>
            </a:p>
          </p:txBody>
        </p:sp>
      </p:grpSp>
      <p:pic>
        <p:nvPicPr>
          <p:cNvPr id="1028" name="Picture 4" descr="Image result for virtual reality ban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576" y="3544161"/>
            <a:ext cx="4007383" cy="19856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media.licdn.com/dms/image/C4E12AQEDpGArGsVlPw/article-inline_image-shrink_1000_1488/0?e=1552521600&amp;v=beta&amp;t=AqFr5-ElPTt_gA-UDpA-InmZUYXnNcJoNmJ4KCOHCN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423" y="3544161"/>
            <a:ext cx="3454933" cy="1982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17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sz="3200" dirty="0"/>
              <a:t>Augmented Reality in the Mainstream</a:t>
            </a:r>
          </a:p>
        </p:txBody>
      </p:sp>
      <p:pic>
        <p:nvPicPr>
          <p:cNvPr id="4" name="720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62138" y="1046163"/>
            <a:ext cx="8370887" cy="4708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947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5258" y="2930526"/>
            <a:ext cx="10360501" cy="1362075"/>
          </a:xfrm>
        </p:spPr>
        <p:txBody>
          <a:bodyPr/>
          <a:lstStyle/>
          <a:p>
            <a:r>
              <a:rPr lang="en-US" dirty="0"/>
              <a:t>That’s cool, but what about banking</a:t>
            </a:r>
          </a:p>
        </p:txBody>
      </p:sp>
    </p:spTree>
    <p:extLst>
      <p:ext uri="{BB962C8B-B14F-4D97-AF65-F5344CB8AC3E}">
        <p14:creationId xmlns:p14="http://schemas.microsoft.com/office/powerpoint/2010/main" val="125897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100" y="-9515"/>
            <a:ext cx="3456747" cy="1019166"/>
          </a:xfrm>
        </p:spPr>
        <p:txBody>
          <a:bodyPr>
            <a:normAutofit/>
          </a:bodyPr>
          <a:lstStyle/>
          <a:p>
            <a:pPr algn="ctr"/>
            <a:r>
              <a:rPr lang="en-US" sz="2800" dirty="0"/>
              <a:t>Marketplace Examples</a:t>
            </a:r>
          </a:p>
        </p:txBody>
      </p:sp>
      <p:sp>
        <p:nvSpPr>
          <p:cNvPr id="9" name="Content Placeholder 8">
            <a:extLst>
              <a:ext uri="{FF2B5EF4-FFF2-40B4-BE49-F238E27FC236}">
                <a16:creationId xmlns:a16="http://schemas.microsoft.com/office/drawing/2014/main" id="{C5A181A3-A298-4DFB-9173-E0501A582C33}"/>
              </a:ext>
            </a:extLst>
          </p:cNvPr>
          <p:cNvSpPr>
            <a:spLocks noGrp="1"/>
          </p:cNvSpPr>
          <p:nvPr>
            <p:ph idx="1"/>
          </p:nvPr>
        </p:nvSpPr>
        <p:spPr>
          <a:xfrm>
            <a:off x="0" y="1367930"/>
            <a:ext cx="4628322" cy="4855889"/>
          </a:xfrm>
        </p:spPr>
        <p:txBody>
          <a:bodyPr>
            <a:noAutofit/>
          </a:bodyPr>
          <a:lstStyle/>
          <a:p>
            <a:r>
              <a:rPr lang="en-US" sz="2000" dirty="0"/>
              <a:t>Westpac of New Zealand</a:t>
            </a:r>
          </a:p>
          <a:p>
            <a:r>
              <a:rPr lang="en-US" sz="2000" dirty="0"/>
              <a:t>Customers can:</a:t>
            </a:r>
          </a:p>
          <a:p>
            <a:pPr lvl="1"/>
            <a:r>
              <a:rPr lang="en-US" sz="1600" dirty="0"/>
              <a:t>Check their balances</a:t>
            </a:r>
          </a:p>
          <a:p>
            <a:pPr lvl="1"/>
            <a:r>
              <a:rPr lang="en-US" sz="1600" dirty="0"/>
              <a:t>See their last five transactions </a:t>
            </a:r>
          </a:p>
          <a:p>
            <a:pPr lvl="1"/>
            <a:r>
              <a:rPr lang="en-US" sz="1600" dirty="0"/>
              <a:t>Track spend locations</a:t>
            </a:r>
          </a:p>
          <a:p>
            <a:pPr lvl="1"/>
            <a:r>
              <a:rPr lang="en-US" sz="1600" dirty="0"/>
              <a:t>Categorize spending over a five week period</a:t>
            </a:r>
          </a:p>
          <a:p>
            <a:pPr lvl="1"/>
            <a:r>
              <a:rPr lang="en-US" sz="1600" dirty="0"/>
              <a:t>Be alerted when payments are due</a:t>
            </a:r>
          </a:p>
          <a:p>
            <a:pPr lvl="1"/>
            <a:r>
              <a:rPr lang="en-US" sz="1600" dirty="0"/>
              <a:t>Make payments</a:t>
            </a:r>
          </a:p>
          <a:p>
            <a:pPr lvl="1"/>
            <a:r>
              <a:rPr lang="en-US" sz="1600" dirty="0"/>
              <a:t>Check their </a:t>
            </a:r>
            <a:r>
              <a:rPr lang="en-US" sz="1600" dirty="0" err="1"/>
              <a:t>hotpoints</a:t>
            </a:r>
            <a:r>
              <a:rPr lang="en-US" sz="1600" dirty="0"/>
              <a:t>® balance </a:t>
            </a:r>
          </a:p>
          <a:p>
            <a:pPr lvl="1"/>
            <a:r>
              <a:rPr lang="en-US" sz="1600" dirty="0"/>
              <a:t>Find the closest Westpac NZ branch and ATM</a:t>
            </a:r>
          </a:p>
        </p:txBody>
      </p:sp>
      <p:pic>
        <p:nvPicPr>
          <p:cNvPr id="7" name="Content Placeholder 3"/>
          <p:cNvPicPr>
            <a:picLocks noChangeAspect="1"/>
          </p:cNvPicPr>
          <p:nvPr/>
        </p:nvPicPr>
        <p:blipFill rotWithShape="1">
          <a:blip r:embed="rId2"/>
          <a:srcRect l="22409" r="19236"/>
          <a:stretch/>
        </p:blipFill>
        <p:spPr>
          <a:xfrm>
            <a:off x="4637847" y="10"/>
            <a:ext cx="7550978" cy="6857990"/>
          </a:xfrm>
          <a:prstGeom prst="rect">
            <a:avLst/>
          </a:prstGeom>
          <a:effectLst/>
        </p:spPr>
      </p:pic>
      <p:sp>
        <p:nvSpPr>
          <p:cNvPr id="4" name="TextBox 3"/>
          <p:cNvSpPr txBox="1"/>
          <p:nvPr/>
        </p:nvSpPr>
        <p:spPr>
          <a:xfrm>
            <a:off x="4733924" y="167601"/>
            <a:ext cx="7343775" cy="1200329"/>
          </a:xfrm>
          <a:prstGeom prst="rect">
            <a:avLst/>
          </a:prstGeom>
          <a:noFill/>
        </p:spPr>
        <p:txBody>
          <a:bodyPr wrap="square" rtlCol="0">
            <a:spAutoFit/>
          </a:bodyPr>
          <a:lstStyle/>
          <a:p>
            <a:r>
              <a:rPr lang="en-US" sz="2400" i="1" dirty="0">
                <a:solidFill>
                  <a:srgbClr val="EF6E35"/>
                </a:solidFill>
              </a:rPr>
              <a:t>“The 3D imagery brings banking to life delivering a quick, easy, and unique experience for the customer.”</a:t>
            </a:r>
          </a:p>
          <a:p>
            <a:pPr algn="r"/>
            <a:r>
              <a:rPr lang="en-US" sz="2400" i="1" dirty="0">
                <a:solidFill>
                  <a:srgbClr val="EF6E35"/>
                </a:solidFill>
              </a:rPr>
              <a:t>Chief Digital Officer Simon Pomeroy</a:t>
            </a:r>
          </a:p>
        </p:txBody>
      </p:sp>
      <p:sp>
        <p:nvSpPr>
          <p:cNvPr id="8" name="Isosceles Triangle 7"/>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584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1101" y="274638"/>
            <a:ext cx="10398284" cy="581497"/>
          </a:xfrm>
        </p:spPr>
        <p:txBody>
          <a:bodyPr/>
          <a:lstStyle/>
          <a:p>
            <a:r>
              <a:rPr lang="en-US" dirty="0"/>
              <a:t>Marketplace Example</a:t>
            </a:r>
            <a:endParaRPr lang="en-US" dirty="0">
              <a:solidFill>
                <a:srgbClr val="FFFF00"/>
              </a:solidFill>
            </a:endParaRPr>
          </a:p>
        </p:txBody>
      </p:sp>
      <p:grpSp>
        <p:nvGrpSpPr>
          <p:cNvPr id="3" name="Group 2"/>
          <p:cNvGrpSpPr/>
          <p:nvPr/>
        </p:nvGrpSpPr>
        <p:grpSpPr>
          <a:xfrm>
            <a:off x="76347" y="1328220"/>
            <a:ext cx="671180" cy="671177"/>
            <a:chOff x="139569" y="635889"/>
            <a:chExt cx="607636" cy="607634"/>
          </a:xfrm>
          <a:solidFill>
            <a:srgbClr val="9F2C93"/>
          </a:solidFill>
        </p:grpSpPr>
        <p:sp>
          <p:nvSpPr>
            <p:cNvPr id="6" name="Oval 5"/>
            <p:cNvSpPr/>
            <p:nvPr/>
          </p:nvSpPr>
          <p:spPr>
            <a:xfrm>
              <a:off x="139569" y="635889"/>
              <a:ext cx="607636" cy="607634"/>
            </a:xfrm>
            <a:prstGeom prst="ellipse">
              <a:avLst/>
            </a:prstGeom>
            <a:grp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399" dirty="0"/>
            </a:p>
          </p:txBody>
        </p:sp>
        <p:sp>
          <p:nvSpPr>
            <p:cNvPr id="7" name="Freeform 107"/>
            <p:cNvSpPr>
              <a:spLocks noEditPoints="1"/>
            </p:cNvSpPr>
            <p:nvPr/>
          </p:nvSpPr>
          <p:spPr bwMode="auto">
            <a:xfrm>
              <a:off x="191629" y="808851"/>
              <a:ext cx="488186" cy="252684"/>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grpFill/>
            <a:ln>
              <a:solidFill>
                <a:schemeClr val="bg1"/>
              </a:solidFill>
            </a:ln>
          </p:spPr>
          <p:style>
            <a:lnRef idx="1">
              <a:schemeClr val="accent4"/>
            </a:lnRef>
            <a:fillRef idx="3">
              <a:schemeClr val="accent4"/>
            </a:fillRef>
            <a:effectRef idx="2">
              <a:schemeClr val="accent4"/>
            </a:effectRef>
            <a:fontRef idx="minor">
              <a:schemeClr val="lt1"/>
            </a:fontRef>
          </p:style>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sp>
        <p:nvSpPr>
          <p:cNvPr id="10" name="TextBox 9"/>
          <p:cNvSpPr txBox="1"/>
          <p:nvPr/>
        </p:nvSpPr>
        <p:spPr>
          <a:xfrm>
            <a:off x="434889" y="1999397"/>
            <a:ext cx="5000050" cy="2923877"/>
          </a:xfrm>
          <a:prstGeom prst="rect">
            <a:avLst/>
          </a:prstGeom>
          <a:noFill/>
          <a:ln>
            <a:noFill/>
          </a:ln>
        </p:spPr>
        <p:txBody>
          <a:bodyPr wrap="square" rtlCol="0">
            <a:spAutoFit/>
          </a:bodyPr>
          <a:lstStyle/>
          <a:p>
            <a:pPr lvl="0"/>
            <a:r>
              <a:rPr lang="en-US" sz="2800" b="1" dirty="0">
                <a:solidFill>
                  <a:srgbClr val="003D5E"/>
                </a:solidFill>
              </a:rPr>
              <a:t>The National Bank of Oman </a:t>
            </a:r>
          </a:p>
          <a:p>
            <a:pPr marL="457200" lvl="0" indent="-457200">
              <a:buFont typeface="Arial" panose="020B0604020202020204" pitchFamily="34" charset="0"/>
              <a:buChar char="•"/>
            </a:pPr>
            <a:r>
              <a:rPr lang="en-US" sz="2400" dirty="0">
                <a:solidFill>
                  <a:srgbClr val="000000"/>
                </a:solidFill>
              </a:rPr>
              <a:t>Consumers can locate nearby ATM or branch</a:t>
            </a:r>
          </a:p>
          <a:p>
            <a:pPr marL="457200" lvl="0" indent="-457200">
              <a:buFont typeface="Arial" panose="020B0604020202020204" pitchFamily="34" charset="0"/>
              <a:buChar char="•"/>
            </a:pPr>
            <a:r>
              <a:rPr lang="en-US" sz="2400" dirty="0">
                <a:solidFill>
                  <a:srgbClr val="000000"/>
                </a:solidFill>
              </a:rPr>
              <a:t>But more importantly, </a:t>
            </a:r>
            <a:br>
              <a:rPr lang="en-US" sz="2400" dirty="0">
                <a:solidFill>
                  <a:srgbClr val="000000"/>
                </a:solidFill>
              </a:rPr>
            </a:br>
            <a:r>
              <a:rPr lang="en-US" sz="2800" b="1" dirty="0">
                <a:solidFill>
                  <a:srgbClr val="9F2C93"/>
                </a:solidFill>
              </a:rPr>
              <a:t>customers can also find deals while walking around the city </a:t>
            </a:r>
            <a:br>
              <a:rPr lang="en-US" sz="2800" b="1" dirty="0">
                <a:solidFill>
                  <a:srgbClr val="9F2C93"/>
                </a:solidFill>
              </a:rPr>
            </a:br>
            <a:r>
              <a:rPr lang="en-US" sz="2400" dirty="0">
                <a:solidFill>
                  <a:srgbClr val="000000"/>
                </a:solidFill>
              </a:rPr>
              <a:t>(e.g. when in a shopping mall). </a:t>
            </a:r>
          </a:p>
        </p:txBody>
      </p:sp>
      <p:pic>
        <p:nvPicPr>
          <p:cNvPr id="5" name="SelfreliantMisguidedDuiker-sm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57891" y="1816683"/>
            <a:ext cx="6366033" cy="3658639"/>
          </a:xfrm>
          <a:prstGeom prst="rect">
            <a:avLst/>
          </a:prstGeom>
        </p:spPr>
      </p:pic>
      <p:sp>
        <p:nvSpPr>
          <p:cNvPr id="9" name="TextBox 8"/>
          <p:cNvSpPr txBox="1"/>
          <p:nvPr/>
        </p:nvSpPr>
        <p:spPr>
          <a:xfrm>
            <a:off x="6400800" y="4868736"/>
            <a:ext cx="4466491" cy="369332"/>
          </a:xfrm>
          <a:prstGeom prst="rect">
            <a:avLst/>
          </a:prstGeom>
          <a:solidFill>
            <a:srgbClr val="EF6E35"/>
          </a:solidFill>
        </p:spPr>
        <p:txBody>
          <a:bodyPr wrap="square" rtlCol="0">
            <a:spAutoFit/>
          </a:bodyPr>
          <a:lstStyle/>
          <a:p>
            <a:pPr algn="ctr"/>
            <a:r>
              <a:rPr lang="en-US" dirty="0"/>
              <a:t>National Bank of Oman</a:t>
            </a:r>
          </a:p>
        </p:txBody>
      </p:sp>
    </p:spTree>
    <p:extLst>
      <p:ext uri="{BB962C8B-B14F-4D97-AF65-F5344CB8AC3E}">
        <p14:creationId xmlns:p14="http://schemas.microsoft.com/office/powerpoint/2010/main" val="8883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Need</a:t>
            </a:r>
          </a:p>
        </p:txBody>
      </p:sp>
    </p:spTree>
    <p:extLst>
      <p:ext uri="{BB962C8B-B14F-4D97-AF65-F5344CB8AC3E}">
        <p14:creationId xmlns:p14="http://schemas.microsoft.com/office/powerpoint/2010/main" val="508676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4069</TotalTime>
  <Words>1577</Words>
  <Application>Microsoft Office PowerPoint</Application>
  <PresentationFormat>Custom</PresentationFormat>
  <Paragraphs>359</Paragraphs>
  <Slides>38</Slides>
  <Notes>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Arial Black</vt:lpstr>
      <vt:lpstr>Calibri</vt:lpstr>
      <vt:lpstr>Courier New</vt:lpstr>
      <vt:lpstr>Lucida Grande</vt:lpstr>
      <vt:lpstr>Wingdings</vt:lpstr>
      <vt:lpstr>Office Theme</vt:lpstr>
      <vt:lpstr>C.U. Fusion Fusing Reality into your Member Experience </vt:lpstr>
      <vt:lpstr>PowerPoint Presentation</vt:lpstr>
      <vt:lpstr>PowerPoint Presentation</vt:lpstr>
      <vt:lpstr>How?  Through Augmented/Virtual Reality</vt:lpstr>
      <vt:lpstr>Augmented Reality in the Mainstream</vt:lpstr>
      <vt:lpstr>That’s cool, but what about banking</vt:lpstr>
      <vt:lpstr>Marketplace Examples</vt:lpstr>
      <vt:lpstr>Marketplace Example</vt:lpstr>
      <vt:lpstr>The Need</vt:lpstr>
      <vt:lpstr>The Need</vt:lpstr>
      <vt:lpstr>Market Survey Results</vt:lpstr>
      <vt:lpstr>AR/VR Now and Beyond</vt:lpstr>
      <vt:lpstr>Before getting to Virtual Reality,       we must tackle Augmented Reality</vt:lpstr>
      <vt:lpstr>The Opportunity</vt:lpstr>
      <vt:lpstr>Impacts of AR / VR in Consumer Banking</vt:lpstr>
      <vt:lpstr>PowerPoint Presentation</vt:lpstr>
      <vt:lpstr>Considerations to Implement AR/VR</vt:lpstr>
      <vt:lpstr>Execution Two-phased Approach</vt:lpstr>
      <vt:lpstr>Execution Phase One</vt:lpstr>
      <vt:lpstr>Execution Phase Two</vt:lpstr>
      <vt:lpstr>Practical Uses Augmented Reality</vt:lpstr>
      <vt:lpstr>Fun and Quirky uses…</vt:lpstr>
      <vt:lpstr>PowerPoint Presentation</vt:lpstr>
      <vt:lpstr>Tap to Save Coastal Credit Union</vt:lpstr>
      <vt:lpstr>Thinking Augmented Reality</vt:lpstr>
      <vt:lpstr>Helpful and Practical uses</vt:lpstr>
      <vt:lpstr>Budgeting</vt:lpstr>
      <vt:lpstr>Enhance Car buying experience</vt:lpstr>
      <vt:lpstr>Let’s not forget about the CU</vt:lpstr>
      <vt:lpstr>Next Steps</vt:lpstr>
      <vt:lpstr>The Ask…</vt:lpstr>
      <vt:lpstr>CU Fusion Team</vt:lpstr>
      <vt:lpstr>www.cufusion.net</vt:lpstr>
      <vt:lpstr>Questions?</vt:lpstr>
      <vt:lpstr>Appendix</vt:lpstr>
      <vt:lpstr>Augmented Reality </vt:lpstr>
      <vt:lpstr>Credit Union Benefits </vt:lpstr>
      <vt:lpstr>Member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Yaritsa Arenas</dc:creator>
  <cp:lastModifiedBy>David Jamshid</cp:lastModifiedBy>
  <cp:revision>139</cp:revision>
  <cp:lastPrinted>2018-11-20T22:10:15Z</cp:lastPrinted>
  <dcterms:created xsi:type="dcterms:W3CDTF">2018-07-03T16:08:57Z</dcterms:created>
  <dcterms:modified xsi:type="dcterms:W3CDTF">2019-01-13T19:15:58Z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melissa.castagna@bcu.org</vt:lpwstr>
  </property>
  <property fmtid="{D5CDD505-2E9C-101B-9397-08002B2CF9AE}" pid="3" name="Offisync_ProviderInitializationData">
    <vt:lpwstr>https://mdc.jiveon.com</vt:lpwstr>
  </property>
  <property fmtid="{D5CDD505-2E9C-101B-9397-08002B2CF9AE}" pid="4" name="Jive_VersionGuid">
    <vt:lpwstr>e58494e8-839b-49b4-9030-a4785bd2b2ab</vt:lpwstr>
  </property>
  <property fmtid="{D5CDD505-2E9C-101B-9397-08002B2CF9AE}" pid="5" name="Offisync_ServerID">
    <vt:lpwstr>f02fa05d-d2d5-4ccf-b857-c93fe16b610d</vt:lpwstr>
  </property>
  <property fmtid="{D5CDD505-2E9C-101B-9397-08002B2CF9AE}" pid="6" name="Offisync_UpdateToken">
    <vt:lpwstr>3</vt:lpwstr>
  </property>
  <property fmtid="{D5CDD505-2E9C-101B-9397-08002B2CF9AE}" pid="7" name="Offisync_UniqueId">
    <vt:lpwstr>1077</vt:lpwstr>
  </property>
</Properties>
</file>